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3"/>
  </p:notesMasterIdLst>
  <p:handoutMasterIdLst>
    <p:handoutMasterId r:id="rId24"/>
  </p:handoutMasterIdLst>
  <p:sldIdLst>
    <p:sldId id="272" r:id="rId2"/>
    <p:sldId id="257" r:id="rId3"/>
    <p:sldId id="262" r:id="rId4"/>
    <p:sldId id="263" r:id="rId5"/>
    <p:sldId id="264" r:id="rId6"/>
    <p:sldId id="258" r:id="rId7"/>
    <p:sldId id="260" r:id="rId8"/>
    <p:sldId id="275" r:id="rId9"/>
    <p:sldId id="273" r:id="rId10"/>
    <p:sldId id="267" r:id="rId11"/>
    <p:sldId id="268" r:id="rId12"/>
    <p:sldId id="269" r:id="rId13"/>
    <p:sldId id="270" r:id="rId14"/>
    <p:sldId id="284" r:id="rId15"/>
    <p:sldId id="271" r:id="rId16"/>
    <p:sldId id="278" r:id="rId17"/>
    <p:sldId id="277" r:id="rId18"/>
    <p:sldId id="276" r:id="rId19"/>
    <p:sldId id="266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12"/>
    <p:restoredTop sz="59738"/>
  </p:normalViewPr>
  <p:slideViewPr>
    <p:cSldViewPr snapToGrid="0" snapToObjects="1">
      <p:cViewPr varScale="1">
        <p:scale>
          <a:sx n="89" d="100"/>
          <a:sy n="89" d="100"/>
        </p:scale>
        <p:origin x="2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3" d="100"/>
          <a:sy n="113" d="100"/>
        </p:scale>
        <p:origin x="41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1E8D00-A858-8C43-9E84-ADFEA0136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E6698-CC42-804F-9E7D-AF94C57671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E5F8A-EED9-4145-A051-903EAA898512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FD483-9C46-274B-9EF6-EC2966D6C0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E0B96-1BFE-CA4A-844D-0C8E2F4663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FE5E0-5C56-FA46-A2B4-EE46A6269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78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29E0-80F3-B442-B5B2-52215C0F795C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CD22-6BE7-5B4F-8FDB-588B965CC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99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Have you heard of </a:t>
            </a:r>
            <a:r>
              <a:rPr lang="en-US" b="1" dirty="0"/>
              <a:t>ETL</a:t>
            </a:r>
            <a:r>
              <a:rPr lang="en-US" dirty="0"/>
              <a:t>?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Those </a:t>
            </a:r>
            <a:r>
              <a:rPr lang="en-US" b="1" dirty="0"/>
              <a:t>overnight batches </a:t>
            </a:r>
            <a:r>
              <a:rPr lang="en-US" dirty="0"/>
              <a:t>which run to source data from various DBs into a “</a:t>
            </a:r>
            <a:r>
              <a:rPr lang="en-US" b="1" dirty="0"/>
              <a:t>Data Lake</a:t>
            </a:r>
            <a:r>
              <a:rPr lang="en-US" dirty="0"/>
              <a:t>”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Assume you wanted to build a analytics report of who read what – You need to </a:t>
            </a:r>
            <a:r>
              <a:rPr lang="en-US" b="1" dirty="0"/>
              <a:t>source</a:t>
            </a:r>
            <a:r>
              <a:rPr lang="en-US" dirty="0"/>
              <a:t> (1) </a:t>
            </a:r>
            <a:r>
              <a:rPr lang="en-US" b="1" dirty="0"/>
              <a:t>Analytics</a:t>
            </a:r>
            <a:r>
              <a:rPr lang="en-US" dirty="0"/>
              <a:t> captured (2) User Data/</a:t>
            </a:r>
            <a:r>
              <a:rPr lang="en-US" b="1" dirty="0"/>
              <a:t>CRM</a:t>
            </a:r>
            <a:r>
              <a:rPr lang="en-US" dirty="0"/>
              <a:t> (3) </a:t>
            </a:r>
            <a:r>
              <a:rPr lang="en-US" b="1" dirty="0"/>
              <a:t>Blog Data </a:t>
            </a:r>
            <a:r>
              <a:rPr lang="en-US" dirty="0"/>
              <a:t>into Data Lake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Problems: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if article is deleted?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if user unsubscribes or closes his account?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We solved this problem using a </a:t>
            </a:r>
            <a:r>
              <a:rPr lang="en-US" b="1" dirty="0"/>
              <a:t>Real Time ETL </a:t>
            </a:r>
            <a:r>
              <a:rPr lang="en-US" dirty="0"/>
              <a:t>provided by </a:t>
            </a:r>
            <a:r>
              <a:rPr lang="en-US" b="1" dirty="0"/>
              <a:t>Kafka Streams</a:t>
            </a:r>
            <a:r>
              <a:rPr lang="en-US" dirty="0"/>
              <a:t>. 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Streams are like ETL but real time. </a:t>
            </a:r>
            <a:r>
              <a:rPr lang="en-US" b="1" dirty="0"/>
              <a:t>Extract and transform </a:t>
            </a:r>
            <a:r>
              <a:rPr lang="en-US" dirty="0"/>
              <a:t>is done </a:t>
            </a:r>
            <a:r>
              <a:rPr lang="en-US" b="1" dirty="0"/>
              <a:t>when data arrives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This is done </a:t>
            </a:r>
            <a:r>
              <a:rPr lang="en-US" b="1" dirty="0"/>
              <a:t>Client Side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If you have used </a:t>
            </a:r>
            <a:r>
              <a:rPr lang="en-US" b="1" dirty="0"/>
              <a:t>Reactive Streams </a:t>
            </a:r>
            <a:r>
              <a:rPr lang="en-US" dirty="0"/>
              <a:t>before – this is similar – but more </a:t>
            </a:r>
            <a:r>
              <a:rPr lang="en-US" b="1" dirty="0"/>
              <a:t>powerful</a:t>
            </a:r>
            <a:r>
              <a:rPr lang="en-US" dirty="0"/>
              <a:t>. It can maintain state and has the capability of internal queues within Kafka to back it up.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Kafka tables are like </a:t>
            </a:r>
            <a:r>
              <a:rPr lang="en-US" b="1" dirty="0"/>
              <a:t>views</a:t>
            </a:r>
            <a:r>
              <a:rPr lang="en-US" dirty="0"/>
              <a:t> over a stream. 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Note: This is not Netflix streaming!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0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this diagram to the Data lake</a:t>
            </a:r>
          </a:p>
          <a:p>
            <a:endParaRPr lang="en-US" dirty="0"/>
          </a:p>
          <a:p>
            <a:r>
              <a:rPr lang="en-US" dirty="0"/>
              <a:t>This is simplistic.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3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1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15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stores use </a:t>
            </a:r>
            <a:r>
              <a:rPr lang="en-US" dirty="0" err="1"/>
              <a:t>Chagelogs</a:t>
            </a:r>
            <a:r>
              <a:rPr lang="en-US" dirty="0"/>
              <a:t> topics to stay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79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6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4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1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9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2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15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0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So, What is Web Analytics: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Lets assume that you are running a publishing company – You could be a -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NY Times publishing house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Blogger on Medium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US" dirty="0"/>
              <a:t>Analyst at an Investment Bank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Publish articles – Send subscription emails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Collect who reads what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cat videos?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tech stock performance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dirty="0"/>
              <a:t>Typically the capture is via </a:t>
            </a:r>
            <a:r>
              <a:rPr lang="en-US" dirty="0" err="1"/>
              <a:t>HttpServers</a:t>
            </a:r>
            <a:r>
              <a:rPr lang="en-US" dirty="0"/>
              <a:t> with a Database backend.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NOTE: This is a very simplistic diagram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the problems that can happen –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Problem: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Typically </a:t>
            </a:r>
            <a:r>
              <a:rPr lang="en-US" dirty="0" err="1"/>
              <a:t>HttpServers</a:t>
            </a:r>
            <a:r>
              <a:rPr lang="en-US" dirty="0"/>
              <a:t> write to DB – SLOW!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Typical subscribers to articles – 100,000’s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What happens when/if all click at the same time –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Requests are dropped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Network clogged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Worse – Service goes down (Out of memory anyone?)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was the problem I faced.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0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We needed a </a:t>
            </a:r>
            <a:r>
              <a:rPr lang="en-US" b="1" dirty="0"/>
              <a:t>throttle</a:t>
            </a:r>
            <a:r>
              <a:rPr lang="en-US" dirty="0"/>
              <a:t> – so that our DB can process </a:t>
            </a:r>
            <a:r>
              <a:rPr lang="en-US" b="1" dirty="0"/>
              <a:t>saves slowly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We needed a </a:t>
            </a:r>
            <a:r>
              <a:rPr lang="en-US" b="1" dirty="0"/>
              <a:t>throttle</a:t>
            </a:r>
            <a:r>
              <a:rPr lang="en-US" dirty="0"/>
              <a:t> – so that our Http Server could just </a:t>
            </a:r>
            <a:r>
              <a:rPr lang="en-US" b="1" dirty="0"/>
              <a:t>fire and forget.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Something that could support multiple concurrent requests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Developed by </a:t>
            </a:r>
            <a:r>
              <a:rPr lang="en-US" b="1" dirty="0"/>
              <a:t>Linked In Engineers</a:t>
            </a:r>
          </a:p>
          <a:p>
            <a:pPr marL="228600" indent="-228600">
              <a:buFont typeface="+mj-lt"/>
              <a:buAutoNum type="arabicParenR"/>
            </a:pPr>
            <a:endParaRPr lang="en-US" b="1" dirty="0"/>
          </a:p>
          <a:p>
            <a:pPr marL="228600" indent="-228600">
              <a:buFont typeface="+mj-lt"/>
              <a:buAutoNum type="arabicParenR"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Solution: Enter Kafka</a:t>
            </a:r>
          </a:p>
          <a:p>
            <a:pPr marL="0" indent="0">
              <a:buFont typeface="+mj-lt"/>
              <a:buNone/>
            </a:pPr>
            <a:endParaRPr lang="en-US" b="1" dirty="0"/>
          </a:p>
          <a:p>
            <a:endParaRPr lang="en-US" dirty="0"/>
          </a:p>
          <a:p>
            <a:r>
              <a:rPr lang="en-US" dirty="0"/>
              <a:t>NOTE: Simplistic diagram!!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2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So, how does Kafka throttle events?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0" dirty="0"/>
              <a:t>It uses </a:t>
            </a:r>
            <a:r>
              <a:rPr lang="en-US" b="1" dirty="0"/>
              <a:t>Publish/Subscribe pattern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Most </a:t>
            </a:r>
            <a:r>
              <a:rPr lang="en-US" b="1" dirty="0"/>
              <a:t>commonly</a:t>
            </a:r>
            <a:r>
              <a:rPr lang="en-US" dirty="0"/>
              <a:t> used </a:t>
            </a:r>
            <a:r>
              <a:rPr lang="en-US" b="1" dirty="0"/>
              <a:t>Integration Pattern</a:t>
            </a:r>
          </a:p>
          <a:p>
            <a:pPr marL="228600" indent="-228600">
              <a:buFont typeface="+mj-lt"/>
              <a:buAutoNum type="arabicParenR"/>
            </a:pPr>
            <a:r>
              <a:rPr lang="en-US" b="0" dirty="0"/>
              <a:t>Pub/Sub is achieved by</a:t>
            </a:r>
            <a:r>
              <a:rPr lang="en-US" b="1" dirty="0"/>
              <a:t> Queues &amp; Topics.</a:t>
            </a:r>
            <a:endParaRPr lang="en-US" b="0" dirty="0"/>
          </a:p>
          <a:p>
            <a:pPr marL="228600" indent="-228600">
              <a:buFont typeface="+mj-lt"/>
              <a:buAutoNum type="arabicParenR"/>
            </a:pPr>
            <a:r>
              <a:rPr lang="en-US" b="1" dirty="0"/>
              <a:t>Coffee shop example – </a:t>
            </a:r>
            <a:r>
              <a:rPr lang="en-US" b="0" dirty="0"/>
              <a:t>One queue &amp; FCFS</a:t>
            </a:r>
          </a:p>
          <a:p>
            <a:pPr marL="228600" indent="-228600">
              <a:buAutoNum type="arabicParenR"/>
            </a:pPr>
            <a:r>
              <a:rPr lang="en-US" dirty="0"/>
              <a:t>Queues</a:t>
            </a:r>
          </a:p>
          <a:p>
            <a:pPr marL="228600" indent="-228600">
              <a:buAutoNum type="arabicParenR"/>
            </a:pPr>
            <a:r>
              <a:rPr lang="en-US" dirty="0"/>
              <a:t>Topics</a:t>
            </a:r>
          </a:p>
          <a:p>
            <a:pPr marL="228600" indent="-228600">
              <a:buFont typeface="+mj-lt"/>
              <a:buAutoNum type="arabicParenR"/>
            </a:pPr>
            <a:endParaRPr lang="en-US" b="0" dirty="0"/>
          </a:p>
          <a:p>
            <a:pPr marL="228600" indent="-228600">
              <a:buFont typeface="+mj-lt"/>
              <a:buAutoNum type="arabicParenR"/>
            </a:pPr>
            <a:endParaRPr lang="en-US" b="0" dirty="0"/>
          </a:p>
          <a:p>
            <a:pPr marL="228600" indent="-228600">
              <a:buFont typeface="+mj-lt"/>
              <a:buAutoNum type="arabicParenR"/>
            </a:pPr>
            <a:r>
              <a:rPr lang="en-US" b="0" dirty="0"/>
              <a:t>Kafka relies on Pub/Sub – this is how it throttles events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b="0" dirty="0"/>
              <a:t>It has its own memory to save existing requests in queue.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5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Kafka implement Pub/Sub – by implementing something called as a “</a:t>
            </a:r>
            <a:r>
              <a:rPr lang="en-US" b="1" dirty="0"/>
              <a:t>Distributed Commit Log”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What is </a:t>
            </a:r>
            <a:r>
              <a:rPr lang="en-US" b="1" dirty="0"/>
              <a:t>Distributed</a:t>
            </a:r>
            <a:r>
              <a:rPr lang="en-US" dirty="0"/>
              <a:t>. Spread across multiple servers/CPUs. Analogy: Coffee Shop has multiple counters.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Why Distributed: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Failover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Backup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More throughput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Fault Tolerant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b="1" dirty="0"/>
              <a:t>Distributed Commit Log </a:t>
            </a:r>
            <a:r>
              <a:rPr lang="en-US" dirty="0"/>
              <a:t>–</a:t>
            </a:r>
            <a:r>
              <a:rPr lang="en-US" b="0" dirty="0"/>
              <a:t>– What is </a:t>
            </a:r>
            <a:r>
              <a:rPr lang="en-US" dirty="0"/>
              <a:t> Central Features of Kafka – Explain Each word</a:t>
            </a:r>
            <a:endParaRPr lang="en-US" b="1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en-US" b="1" dirty="0"/>
              <a:t>Explain Diagram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Broker,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Producer,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Consumer,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Topic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Clustered – Zookeeper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Ordered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Replicated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Multiple Producers and consumers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USP of Kafka – </a:t>
            </a:r>
            <a:r>
              <a:rPr lang="en-US" b="1" dirty="0"/>
              <a:t>Partitions &amp; Consumer offsets</a:t>
            </a:r>
          </a:p>
          <a:p>
            <a:endParaRPr lang="en-US" b="0" dirty="0"/>
          </a:p>
          <a:p>
            <a:r>
              <a:rPr lang="en-US" b="0" dirty="0"/>
              <a:t>We saw previously – Clustered &amp; Replicated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 err="1"/>
              <a:t>Paritions</a:t>
            </a:r>
            <a:r>
              <a:rPr lang="en-US" dirty="0"/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RDBMS equivalent - Shards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Can live on </a:t>
            </a:r>
            <a:r>
              <a:rPr lang="en-US" b="1" dirty="0"/>
              <a:t>same</a:t>
            </a:r>
            <a:r>
              <a:rPr lang="en-US" dirty="0"/>
              <a:t> or </a:t>
            </a:r>
            <a:r>
              <a:rPr lang="en-US" b="1" dirty="0"/>
              <a:t>multiple</a:t>
            </a:r>
            <a:r>
              <a:rPr lang="en-US" dirty="0"/>
              <a:t> CPUs/</a:t>
            </a:r>
            <a:r>
              <a:rPr lang="en-US" b="1" dirty="0"/>
              <a:t>hosts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partition can have individual producers and subscribers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b="1" dirty="0"/>
              <a:t>partition can be replicated</a:t>
            </a:r>
          </a:p>
          <a:p>
            <a:pPr marL="228600" lvl="0" indent="-228600">
              <a:buFont typeface="+mj-lt"/>
              <a:buAutoNum type="arabicParenR"/>
            </a:pPr>
            <a:r>
              <a:rPr lang="en-US" dirty="0"/>
              <a:t>Consumer Offsets: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Registers the </a:t>
            </a:r>
            <a:r>
              <a:rPr lang="en-US" b="1" dirty="0"/>
              <a:t>position of consumption </a:t>
            </a:r>
            <a:r>
              <a:rPr lang="en-US" dirty="0"/>
              <a:t>for a particular consumer group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understand where we were in case of </a:t>
            </a:r>
            <a:r>
              <a:rPr lang="en-US" b="1" dirty="0"/>
              <a:t>restarts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</a:t>
            </a:r>
            <a:r>
              <a:rPr lang="en-US" b="1" dirty="0"/>
              <a:t>in replays!! – Major advantage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42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With traditional queue systems: </a:t>
            </a:r>
            <a:r>
              <a:rPr lang="en-US" b="1" dirty="0"/>
              <a:t>Expensive &amp; time consuming</a:t>
            </a:r>
            <a:r>
              <a:rPr lang="en-US" dirty="0"/>
              <a:t> to install new queues &amp; topics</a:t>
            </a:r>
          </a:p>
          <a:p>
            <a:pPr marL="228600" indent="-228600">
              <a:buAutoNum type="arabicParenR"/>
            </a:pPr>
            <a:r>
              <a:rPr lang="en-US" dirty="0"/>
              <a:t>Here everything is persisted – unlike EMS. </a:t>
            </a:r>
          </a:p>
          <a:p>
            <a:pPr marL="228600" indent="-228600">
              <a:buAutoNum type="arabicParenR"/>
            </a:pPr>
            <a:r>
              <a:rPr lang="en-US" dirty="0"/>
              <a:t>Open Source!</a:t>
            </a:r>
          </a:p>
          <a:p>
            <a:pPr marL="228600" indent="-228600">
              <a:buAutoNum type="arabicParenR"/>
            </a:pPr>
            <a:r>
              <a:rPr lang="en-US" dirty="0"/>
              <a:t>ACK </a:t>
            </a:r>
          </a:p>
          <a:p>
            <a:pPr marL="228600" indent="-228600">
              <a:buAutoNum type="arabicParenR"/>
            </a:pPr>
            <a:r>
              <a:rPr lang="en-US" dirty="0"/>
              <a:t>Replays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414-2ECC-E849-BCC6-3D65B26E2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258B2-2860-8149-89F1-756A683D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438-2DD3-F343-9FB4-8139ECDF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5B67-B7F1-8B4D-AA7D-966D0A5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C2C6-0A6F-3C4A-9137-16E098D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CAA7-9D13-774E-8E01-451A725C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473E-62E9-E047-AA1B-8454F50B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E900-CC4F-9F47-A17A-6CFF77E6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05B3-6D86-5248-BC30-D8A3B77D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A450-FCFE-1E4C-8CD4-A1FF44B4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480B3-12E1-744D-8C51-F854EB709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E69E4-04FF-974F-91D7-41049B3A2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84C0-0DB1-534A-B5F5-A21C8E68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E79D-F531-CB44-894A-A6A74329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B46-A50B-D945-8CFD-CE837E3B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0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9933-A4AC-CB47-9E77-34F6C9D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CBBA-E30B-F243-AC2F-B2EF3A94B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74E8-69DF-D843-9785-39D7C080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4B44D-7C19-7746-8300-B70B5C0F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609B-C623-4941-A16B-7D703F27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168B-421E-9E48-8399-A5D04E74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FB893-0D1B-584C-B697-8B75CA47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2BFB-10C5-FC41-8B05-A962568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FB9F-53D8-3147-97DF-57B893D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039A-AE05-ED41-80E0-38B3D7E6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A1E-F0B9-9641-B243-EAC7C920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29FF-1087-4944-AABA-2FFFDD9A2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2B264-7D85-5542-9985-278E5696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E6DF-36B6-634D-81DD-8429D683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4A71-51C9-1B42-BC62-F323DD00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F91-43CA-4F4C-9305-EE66DE7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D6C6-B010-B14E-8F8C-7E51D6B8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746A7-D11F-8941-8123-EC3C9119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7B7AC-E31E-F341-B967-DFA662092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B8880-8DB0-CF40-94B5-9CEEEEDDF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ACCB-1A10-C947-990F-6B7803EF1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8451E-6D34-1241-B27F-DC57FB6F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CB392-F520-9E43-8FFD-4B0DFBCB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ADF5-0003-B54C-B7DA-2387163D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BEC0-2339-DC42-B1EB-5A473EBB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8F32D-E919-3844-A812-944F2329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B4F4-4918-2B43-90E6-B7AD23A3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8201-2723-8C4C-A0E7-394A6B00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086B9-2F7D-F146-B7AD-A986C2E7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E35B5-4487-8344-BB13-B62EB4F8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DF59-CAFE-4B46-8837-C1A2A534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0A70-573B-E149-B2F8-6B361632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5EDE-5B33-AE44-9056-928DBBC2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7F860-D058-3641-9FA7-578B2BAD4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45AC-6487-7840-B8F4-2AE89415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C8E4-91A5-8848-977D-CB6FF7F4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4AAA-2249-0046-97BC-A6588C22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FBE-724E-D446-BDCE-F6380DA0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A39AD-041D-6C4F-9F1D-5413BC527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8A4F3-7437-5940-A972-C51EDC833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15046-9ADB-E744-8121-0256468D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84E-9ABA-EC47-8C99-FDD3DAE9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3C14-6F71-D248-B13A-AAD2AF28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ED37C-54B6-8F42-B8AD-17A648D8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5EB0-F6F5-904E-80F2-C9535EEC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69F4-0889-7947-8716-F0AB3C30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B23-FC73-C94A-8A9B-C28A4E39BF13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9CA2-1485-0942-9153-2D6A9DAF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A017-480E-584E-9938-08924C08A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purnimakamat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www.linkedin.com/in/purnimakamath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kamath2/web-analytics" TargetMode="External"/><Relationship Id="rId3" Type="http://schemas.openxmlformats.org/officeDocument/2006/relationships/hyperlink" Target="https://engineers.sg/v/2793" TargetMode="External"/><Relationship Id="rId7" Type="http://schemas.openxmlformats.org/officeDocument/2006/relationships/hyperlink" Target="https://github.com/pkamath2/web-analytics-captu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KIiq8lIgUVk" TargetMode="External"/><Relationship Id="rId9" Type="http://schemas.openxmlformats.org/officeDocument/2006/relationships/hyperlink" Target="https://beta.observablehq.com/@pkamath2/web-analytics-using-apache-kafk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linkedin.com/blog/2016/04/kafka-ecosystem-at-linkedin" TargetMode="External"/><Relationship Id="rId7" Type="http://schemas.openxmlformats.org/officeDocument/2006/relationships/hyperlink" Target="https://www.sderosiaux.com/2017/08/07/looking-at-kafka-s-consumers-offset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onfluent.io/blog/introducing-kafka-streams-stream-processing-made-simple/" TargetMode="External"/><Relationship Id="rId5" Type="http://schemas.openxmlformats.org/officeDocument/2006/relationships/hyperlink" Target="https://open.nytimes.com/publishing-with-apache-kafka-at-the-new-york-times-7f0e3b7d2077" TargetMode="External"/><Relationship Id="rId4" Type="http://schemas.openxmlformats.org/officeDocument/2006/relationships/hyperlink" Target="https://www.michael-noll.com/blog/2018/04/05/of-stream-and-tables-in-kafka-and-stream-processing-part1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purnimakamat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purnimakamat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7034337" y="3243743"/>
            <a:ext cx="577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Director, Women Who Code Singapore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2CFB-AA81-AC41-BA7F-3C4FD6FB48BB}"/>
              </a:ext>
            </a:extLst>
          </p:cNvPr>
          <p:cNvSpPr txBox="1"/>
          <p:nvPr/>
        </p:nvSpPr>
        <p:spPr>
          <a:xfrm>
            <a:off x="510639" y="1983179"/>
            <a:ext cx="3598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Purnima Kamath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E2A34-01AF-CF43-847E-7C1A899D1B41}"/>
              </a:ext>
            </a:extLst>
          </p:cNvPr>
          <p:cNvSpPr txBox="1"/>
          <p:nvPr/>
        </p:nvSpPr>
        <p:spPr>
          <a:xfrm>
            <a:off x="510639" y="3001157"/>
            <a:ext cx="4244181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merican Typewriter" panose="02090604020004020304" pitchFamily="18" charset="77"/>
                <a:hlinkClick r:id="rId3"/>
              </a:rPr>
              <a:t>@</a:t>
            </a:r>
            <a:r>
              <a:rPr lang="en-US" dirty="0" err="1">
                <a:latin typeface="American Typewriter" panose="02090604020004020304" pitchFamily="18" charset="77"/>
                <a:hlinkClick r:id="rId3"/>
              </a:rPr>
              <a:t>purnimakamath</a:t>
            </a:r>
            <a:endParaRPr lang="en-US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latin typeface="American Typewriter" panose="02090604020004020304" pitchFamily="18" charset="77"/>
                <a:hlinkClick r:id="rId4"/>
              </a:rPr>
              <a:t>https://www.linkedin.com/in/purnimakamath/</a:t>
            </a:r>
            <a:r>
              <a:rPr lang="en-US" sz="1400" dirty="0"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A0558-0AF6-5544-AD37-05B2B419C4D1}"/>
              </a:ext>
            </a:extLst>
          </p:cNvPr>
          <p:cNvSpPr txBox="1"/>
          <p:nvPr/>
        </p:nvSpPr>
        <p:spPr>
          <a:xfrm>
            <a:off x="7034337" y="4052259"/>
            <a:ext cx="36662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Evangelist YOW! Conference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C53B7-BA01-1B46-94B7-12BB712F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260" y="3902747"/>
            <a:ext cx="8001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FB1C7-746C-A040-9CC1-00A57DD7FA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196" y="2913212"/>
            <a:ext cx="1735133" cy="10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474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2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nd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E4E96-9CB1-1741-BF62-FA3732A05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577769" y="2125525"/>
            <a:ext cx="258324" cy="3098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99470D-15C1-2F46-85C6-8EA7127375F9}"/>
              </a:ext>
            </a:extLst>
          </p:cNvPr>
          <p:cNvSpPr/>
          <p:nvPr/>
        </p:nvSpPr>
        <p:spPr>
          <a:xfrm>
            <a:off x="715032" y="2590053"/>
            <a:ext cx="1436544" cy="149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American Typewriter" panose="02090604020004020304" pitchFamily="18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0F5BD-7639-8E46-B23B-182CEFEBC101}"/>
              </a:ext>
            </a:extLst>
          </p:cNvPr>
          <p:cNvSpPr/>
          <p:nvPr/>
        </p:nvSpPr>
        <p:spPr>
          <a:xfrm>
            <a:off x="715033" y="2833121"/>
            <a:ext cx="1436543" cy="138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0C381-9F08-914B-9D06-8E54F0364596}"/>
              </a:ext>
            </a:extLst>
          </p:cNvPr>
          <p:cNvSpPr/>
          <p:nvPr/>
        </p:nvSpPr>
        <p:spPr>
          <a:xfrm>
            <a:off x="715033" y="3381246"/>
            <a:ext cx="1436543" cy="1170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B64F69-62C3-0443-8223-4D67F6BB485B}"/>
              </a:ext>
            </a:extLst>
          </p:cNvPr>
          <p:cNvSpPr/>
          <p:nvPr/>
        </p:nvSpPr>
        <p:spPr>
          <a:xfrm>
            <a:off x="715033" y="3624314"/>
            <a:ext cx="1436543" cy="123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0C938-3E3B-A54E-B191-35F8E762F876}"/>
              </a:ext>
            </a:extLst>
          </p:cNvPr>
          <p:cNvSpPr/>
          <p:nvPr/>
        </p:nvSpPr>
        <p:spPr>
          <a:xfrm>
            <a:off x="731849" y="4188081"/>
            <a:ext cx="1419726" cy="1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BC486-7F26-4A4D-9566-FA4D9478BA5E}"/>
              </a:ext>
            </a:extLst>
          </p:cNvPr>
          <p:cNvSpPr/>
          <p:nvPr/>
        </p:nvSpPr>
        <p:spPr>
          <a:xfrm>
            <a:off x="731849" y="4431150"/>
            <a:ext cx="1415643" cy="13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D36EE-2643-4847-A77A-71A70E6E51E4}"/>
              </a:ext>
            </a:extLst>
          </p:cNvPr>
          <p:cNvGrpSpPr/>
          <p:nvPr/>
        </p:nvGrpSpPr>
        <p:grpSpPr>
          <a:xfrm>
            <a:off x="423394" y="1977496"/>
            <a:ext cx="2000976" cy="2915138"/>
            <a:chOff x="4642339" y="1291228"/>
            <a:chExt cx="2895600" cy="51564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01CB43-EADC-C945-B344-42049F25E945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82CD24-74AC-524B-B4BE-350E306B5F17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55B8D3B-78E2-C04F-8276-C3FAF6039101}"/>
              </a:ext>
            </a:extLst>
          </p:cNvPr>
          <p:cNvSpPr/>
          <p:nvPr/>
        </p:nvSpPr>
        <p:spPr>
          <a:xfrm>
            <a:off x="609718" y="2496425"/>
            <a:ext cx="1644527" cy="572294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D547E9-C2CF-044A-A6AF-B44BF7B00917}"/>
              </a:ext>
            </a:extLst>
          </p:cNvPr>
          <p:cNvGrpSpPr/>
          <p:nvPr/>
        </p:nvGrpSpPr>
        <p:grpSpPr>
          <a:xfrm>
            <a:off x="609718" y="3230447"/>
            <a:ext cx="1644527" cy="633573"/>
            <a:chOff x="4911968" y="3507519"/>
            <a:chExt cx="2379785" cy="112070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6371E1-0258-9D41-8135-A9E74C606BB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420F3D-1724-6145-9BF4-3FCCE2D0F0D8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74754-D12E-EA43-A21A-FD12C25B30E3}"/>
              </a:ext>
            </a:extLst>
          </p:cNvPr>
          <p:cNvGrpSpPr/>
          <p:nvPr/>
        </p:nvGrpSpPr>
        <p:grpSpPr>
          <a:xfrm>
            <a:off x="609718" y="4029577"/>
            <a:ext cx="1644527" cy="629741"/>
            <a:chOff x="4911968" y="4921067"/>
            <a:chExt cx="2379785" cy="11139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1E20C2-8326-AE4B-8CE8-A417F34BC48E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37D8208-7670-2542-AF51-A46FC6B90D7A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095ACD6-5046-B34D-BD89-C3B1F6664DA1}"/>
              </a:ext>
            </a:extLst>
          </p:cNvPr>
          <p:cNvSpPr txBox="1"/>
          <p:nvPr/>
        </p:nvSpPr>
        <p:spPr>
          <a:xfrm>
            <a:off x="739951" y="2579746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52B055-4B69-C149-A187-1F72F6DFE2D1}"/>
              </a:ext>
            </a:extLst>
          </p:cNvPr>
          <p:cNvSpPr txBox="1"/>
          <p:nvPr/>
        </p:nvSpPr>
        <p:spPr>
          <a:xfrm>
            <a:off x="739951" y="2826494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D706BF-BC5F-794A-B2AE-0475EB173BEE}"/>
              </a:ext>
            </a:extLst>
          </p:cNvPr>
          <p:cNvSpPr txBox="1"/>
          <p:nvPr/>
        </p:nvSpPr>
        <p:spPr>
          <a:xfrm>
            <a:off x="739951" y="3345368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CB5DA-2B66-A049-A7E8-14296F475E3A}"/>
              </a:ext>
            </a:extLst>
          </p:cNvPr>
          <p:cNvSpPr txBox="1"/>
          <p:nvPr/>
        </p:nvSpPr>
        <p:spPr>
          <a:xfrm>
            <a:off x="731848" y="3603103"/>
            <a:ext cx="3957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1EA62D-3809-F546-97C3-FEECC5EA8A73}"/>
              </a:ext>
            </a:extLst>
          </p:cNvPr>
          <p:cNvSpPr txBox="1"/>
          <p:nvPr/>
        </p:nvSpPr>
        <p:spPr>
          <a:xfrm>
            <a:off x="715032" y="4160318"/>
            <a:ext cx="38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DFF72B-B473-314B-BECE-E7771AB5DB48}"/>
              </a:ext>
            </a:extLst>
          </p:cNvPr>
          <p:cNvSpPr txBox="1"/>
          <p:nvPr/>
        </p:nvSpPr>
        <p:spPr>
          <a:xfrm>
            <a:off x="739951" y="4410565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9A6100-DB24-BE4B-BA59-B0E7A40265DC}"/>
              </a:ext>
            </a:extLst>
          </p:cNvPr>
          <p:cNvSpPr txBox="1"/>
          <p:nvPr/>
        </p:nvSpPr>
        <p:spPr>
          <a:xfrm>
            <a:off x="1378691" y="2572794"/>
            <a:ext cx="803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1C1AC8-2943-7E45-8407-3912E0A08FF9}"/>
              </a:ext>
            </a:extLst>
          </p:cNvPr>
          <p:cNvSpPr txBox="1"/>
          <p:nvPr/>
        </p:nvSpPr>
        <p:spPr>
          <a:xfrm>
            <a:off x="1378691" y="2826993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7B7E5-FBC5-C048-B182-47AC0FD7A20A}"/>
              </a:ext>
            </a:extLst>
          </p:cNvPr>
          <p:cNvSpPr txBox="1"/>
          <p:nvPr/>
        </p:nvSpPr>
        <p:spPr>
          <a:xfrm>
            <a:off x="1378691" y="3351235"/>
            <a:ext cx="8107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7AEB97-4500-FC4D-A3FF-A6964B72C9B7}"/>
              </a:ext>
            </a:extLst>
          </p:cNvPr>
          <p:cNvSpPr txBox="1"/>
          <p:nvPr/>
        </p:nvSpPr>
        <p:spPr>
          <a:xfrm>
            <a:off x="1378691" y="3605495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6C0857-8182-C343-99C7-63FC47EB83D2}"/>
              </a:ext>
            </a:extLst>
          </p:cNvPr>
          <p:cNvSpPr txBox="1"/>
          <p:nvPr/>
        </p:nvSpPr>
        <p:spPr>
          <a:xfrm>
            <a:off x="1378691" y="4177270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3460D0-D3C6-0D4B-947D-48C567E0C99B}"/>
              </a:ext>
            </a:extLst>
          </p:cNvPr>
          <p:cNvSpPr txBox="1"/>
          <p:nvPr/>
        </p:nvSpPr>
        <p:spPr>
          <a:xfrm>
            <a:off x="1378691" y="4406232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57ABD0-D4D9-0E45-A6D7-3B0D9DE9DECE}"/>
              </a:ext>
            </a:extLst>
          </p:cNvPr>
          <p:cNvSpPr/>
          <p:nvPr/>
        </p:nvSpPr>
        <p:spPr>
          <a:xfrm>
            <a:off x="3540877" y="1444814"/>
            <a:ext cx="4535550" cy="3872863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9B0B1C-76A4-584E-8AE8-1BF478DBC4BB}"/>
              </a:ext>
            </a:extLst>
          </p:cNvPr>
          <p:cNvSpPr/>
          <p:nvPr/>
        </p:nvSpPr>
        <p:spPr>
          <a:xfrm>
            <a:off x="1503901" y="2432842"/>
            <a:ext cx="646715" cy="926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Broker-1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BFB647B-F711-9148-AC3E-2C7B3E5B440E}"/>
              </a:ext>
            </a:extLst>
          </p:cNvPr>
          <p:cNvSpPr/>
          <p:nvPr/>
        </p:nvSpPr>
        <p:spPr>
          <a:xfrm>
            <a:off x="3978260" y="2553483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4E81D7FF-A68F-AA4A-943D-A019C946413F}"/>
              </a:ext>
            </a:extLst>
          </p:cNvPr>
          <p:cNvSpPr/>
          <p:nvPr/>
        </p:nvSpPr>
        <p:spPr>
          <a:xfrm>
            <a:off x="6553201" y="2525907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C015AD7-DA00-5A4F-BD3D-34CAE9F7DB23}"/>
              </a:ext>
            </a:extLst>
          </p:cNvPr>
          <p:cNvSpPr/>
          <p:nvPr/>
        </p:nvSpPr>
        <p:spPr>
          <a:xfrm>
            <a:off x="5298013" y="412395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9D9F6B49-3F31-2B48-9571-28C6778F9E4B}"/>
              </a:ext>
            </a:extLst>
          </p:cNvPr>
          <p:cNvSpPr/>
          <p:nvPr/>
        </p:nvSpPr>
        <p:spPr>
          <a:xfrm>
            <a:off x="5605512" y="3288884"/>
            <a:ext cx="406279" cy="324756"/>
          </a:xfrm>
          <a:prstGeom prst="star5">
            <a:avLst>
              <a:gd name="adj" fmla="val 2240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E7F4D-397D-104C-8613-4B43AE54794C}"/>
              </a:ext>
            </a:extLst>
          </p:cNvPr>
          <p:cNvSpPr txBox="1"/>
          <p:nvPr/>
        </p:nvSpPr>
        <p:spPr>
          <a:xfrm>
            <a:off x="4999538" y="1625824"/>
            <a:ext cx="164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”Data Lake”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0F51E1-4BE6-2B4D-A60B-99965D34E9B4}"/>
              </a:ext>
            </a:extLst>
          </p:cNvPr>
          <p:cNvSpPr/>
          <p:nvPr/>
        </p:nvSpPr>
        <p:spPr>
          <a:xfrm rot="20313331">
            <a:off x="2404458" y="3053051"/>
            <a:ext cx="1802692" cy="450645"/>
          </a:xfrm>
          <a:prstGeom prst="arc">
            <a:avLst>
              <a:gd name="adj1" fmla="val 11146780"/>
              <a:gd name="adj2" fmla="val 21041285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68795-1FC3-ED40-989A-BA35192F5085}"/>
              </a:ext>
            </a:extLst>
          </p:cNvPr>
          <p:cNvCxnSpPr>
            <a:cxnSpLocks/>
          </p:cNvCxnSpPr>
          <p:nvPr/>
        </p:nvCxnSpPr>
        <p:spPr>
          <a:xfrm>
            <a:off x="5179110" y="3230447"/>
            <a:ext cx="343693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8F3358F-47B0-ED40-8E21-3601D98A8A8C}"/>
              </a:ext>
            </a:extLst>
          </p:cNvPr>
          <p:cNvCxnSpPr>
            <a:cxnSpLocks/>
          </p:cNvCxnSpPr>
          <p:nvPr/>
        </p:nvCxnSpPr>
        <p:spPr>
          <a:xfrm flipH="1">
            <a:off x="6094500" y="3230447"/>
            <a:ext cx="224791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30E2DF-EC17-5E46-8781-B624AB1BAA5D}"/>
              </a:ext>
            </a:extLst>
          </p:cNvPr>
          <p:cNvCxnSpPr>
            <a:cxnSpLocks/>
          </p:cNvCxnSpPr>
          <p:nvPr/>
        </p:nvCxnSpPr>
        <p:spPr>
          <a:xfrm flipV="1">
            <a:off x="5808650" y="3747581"/>
            <a:ext cx="1" cy="28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314DDA-F27F-3545-8006-0782D92D100C}"/>
              </a:ext>
            </a:extLst>
          </p:cNvPr>
          <p:cNvSpPr txBox="1"/>
          <p:nvPr/>
        </p:nvSpPr>
        <p:spPr>
          <a:xfrm>
            <a:off x="3847137" y="3355489"/>
            <a:ext cx="1269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Analytics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C124A1-2894-B84A-95C3-17A1C435D2E2}"/>
              </a:ext>
            </a:extLst>
          </p:cNvPr>
          <p:cNvSpPr txBox="1"/>
          <p:nvPr/>
        </p:nvSpPr>
        <p:spPr>
          <a:xfrm>
            <a:off x="6588312" y="335548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7A1C6D7-6832-934E-A654-59D393DF8885}"/>
              </a:ext>
            </a:extLst>
          </p:cNvPr>
          <p:cNvSpPr txBox="1"/>
          <p:nvPr/>
        </p:nvSpPr>
        <p:spPr>
          <a:xfrm>
            <a:off x="5091198" y="4905658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2A4505-9C7E-C346-9635-DD91FD04E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7514"/>
              </p:ext>
            </p:extLst>
          </p:nvPr>
        </p:nvGraphicFramePr>
        <p:xfrm>
          <a:off x="8372932" y="2755459"/>
          <a:ext cx="3606798" cy="1251572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202266">
                  <a:extLst>
                    <a:ext uri="{9D8B030D-6E8A-4147-A177-3AD203B41FA5}">
                      <a16:colId xmlns:a16="http://schemas.microsoft.com/office/drawing/2014/main" val="3636664363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257697314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1885057857"/>
                    </a:ext>
                  </a:extLst>
                </a:gridCol>
              </a:tblGrid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Reader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Article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069770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Purnima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XyZ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452011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Marianne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Aug 1pm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347784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2pm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77814"/>
                  </a:ext>
                </a:extLst>
              </a:tr>
            </a:tbl>
          </a:graphicData>
        </a:graphic>
      </p:graphicFrame>
      <p:sp>
        <p:nvSpPr>
          <p:cNvPr id="109" name="Multiply 108">
            <a:extLst>
              <a:ext uri="{FF2B5EF4-FFF2-40B4-BE49-F238E27FC236}">
                <a16:creationId xmlns:a16="http://schemas.microsoft.com/office/drawing/2014/main" id="{89D77144-BC8B-8E42-A45C-6C771F9A4FF5}"/>
              </a:ext>
            </a:extLst>
          </p:cNvPr>
          <p:cNvSpPr/>
          <p:nvPr/>
        </p:nvSpPr>
        <p:spPr>
          <a:xfrm>
            <a:off x="9873744" y="3394674"/>
            <a:ext cx="582619" cy="2906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858F2AD1-0463-EF4E-ADED-C431E5694E1A}"/>
              </a:ext>
            </a:extLst>
          </p:cNvPr>
          <p:cNvSpPr/>
          <p:nvPr/>
        </p:nvSpPr>
        <p:spPr>
          <a:xfrm>
            <a:off x="8530888" y="3687955"/>
            <a:ext cx="593015" cy="3202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639E6018-C818-2145-82A4-F58A99C49B3B}"/>
              </a:ext>
            </a:extLst>
          </p:cNvPr>
          <p:cNvSpPr/>
          <p:nvPr/>
        </p:nvSpPr>
        <p:spPr>
          <a:xfrm rot="11420353">
            <a:off x="6054342" y="3546790"/>
            <a:ext cx="2848832" cy="735480"/>
          </a:xfrm>
          <a:prstGeom prst="arc">
            <a:avLst>
              <a:gd name="adj1" fmla="val 10695971"/>
              <a:gd name="adj2" fmla="val 21500520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04F24E-8FC1-3F4A-B0A4-69A3E3EB445B}"/>
              </a:ext>
            </a:extLst>
          </p:cNvPr>
          <p:cNvSpPr txBox="1"/>
          <p:nvPr/>
        </p:nvSpPr>
        <p:spPr>
          <a:xfrm>
            <a:off x="558140" y="1258784"/>
            <a:ext cx="11148819" cy="424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achieves real time ETL (Extract Transform Load) using Streams.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Streams: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A stream is an ordered, replay-able, and fault-tolerant sequence of immutable data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They represent an unbounded, continuously updating data set.</a:t>
            </a:r>
            <a:endParaRPr lang="en-US" dirty="0">
              <a:latin typeface="American Typewriter" panose="02090604020004020304" pitchFamily="18" charset="7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Real time (instead of normal ETL, happens over mid night)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Tables: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A table is an abstraction of a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Each record is an “update” to the streams data set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Libraries.</a:t>
            </a:r>
          </a:p>
        </p:txBody>
      </p:sp>
    </p:spTree>
    <p:extLst>
      <p:ext uri="{BB962C8B-B14F-4D97-AF65-F5344CB8AC3E}">
        <p14:creationId xmlns:p14="http://schemas.microsoft.com/office/powerpoint/2010/main" val="54666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A3CD020-0A5B-9848-A4AD-662E3EFF5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1019237" y="1720648"/>
            <a:ext cx="293770" cy="46342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7594531-A81F-4F47-8DD2-A8291610E7FC}"/>
              </a:ext>
            </a:extLst>
          </p:cNvPr>
          <p:cNvSpPr/>
          <p:nvPr/>
        </p:nvSpPr>
        <p:spPr>
          <a:xfrm>
            <a:off x="1175334" y="2415302"/>
            <a:ext cx="1633657" cy="2229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35CF4B-F5F1-1645-9E1B-DB7382A125D4}"/>
              </a:ext>
            </a:extLst>
          </p:cNvPr>
          <p:cNvSpPr/>
          <p:nvPr/>
        </p:nvSpPr>
        <p:spPr>
          <a:xfrm>
            <a:off x="1175335" y="2778785"/>
            <a:ext cx="1633656" cy="207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C5D822-137A-C94B-B269-FF8AA583DA16}"/>
              </a:ext>
            </a:extLst>
          </p:cNvPr>
          <p:cNvSpPr/>
          <p:nvPr/>
        </p:nvSpPr>
        <p:spPr>
          <a:xfrm>
            <a:off x="1175335" y="3598451"/>
            <a:ext cx="1633656" cy="1750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07DBC6-B06F-D947-AE8B-C423233054D8}"/>
              </a:ext>
            </a:extLst>
          </p:cNvPr>
          <p:cNvSpPr/>
          <p:nvPr/>
        </p:nvSpPr>
        <p:spPr>
          <a:xfrm>
            <a:off x="1194458" y="4804993"/>
            <a:ext cx="1614532" cy="206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8F799E-90AF-CE40-82FB-ABC5857C6137}"/>
              </a:ext>
            </a:extLst>
          </p:cNvPr>
          <p:cNvSpPr/>
          <p:nvPr/>
        </p:nvSpPr>
        <p:spPr>
          <a:xfrm>
            <a:off x="1194458" y="5168477"/>
            <a:ext cx="1609889" cy="196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CEF7B4-46EC-1F47-8066-1E1FAC5C4A60}"/>
              </a:ext>
            </a:extLst>
          </p:cNvPr>
          <p:cNvGrpSpPr/>
          <p:nvPr/>
        </p:nvGrpSpPr>
        <p:grpSpPr>
          <a:xfrm>
            <a:off x="843679" y="1499285"/>
            <a:ext cx="2275538" cy="4359295"/>
            <a:chOff x="4642339" y="1291228"/>
            <a:chExt cx="2895600" cy="515646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50070D-6099-7743-B171-E575711AB9F1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115032-D8FB-C248-B90D-FC31D0EB55C4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58433E-D075-C946-A4E0-F6CF520C87AC}"/>
              </a:ext>
            </a:extLst>
          </p:cNvPr>
          <p:cNvGrpSpPr/>
          <p:nvPr/>
        </p:nvGrpSpPr>
        <p:grpSpPr>
          <a:xfrm>
            <a:off x="1055569" y="2190905"/>
            <a:ext cx="1870179" cy="940197"/>
            <a:chOff x="4911968" y="2109322"/>
            <a:chExt cx="2379785" cy="111212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A8665-28CA-3841-B4B6-7805B9FBC476}"/>
                </a:ext>
              </a:extLst>
            </p:cNvPr>
            <p:cNvSpPr/>
            <p:nvPr/>
          </p:nvSpPr>
          <p:spPr>
            <a:xfrm>
              <a:off x="4911968" y="220914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65037A9-5D25-544D-992F-D976B6E4FE62}"/>
                </a:ext>
              </a:extLst>
            </p:cNvPr>
            <p:cNvSpPr/>
            <p:nvPr/>
          </p:nvSpPr>
          <p:spPr>
            <a:xfrm>
              <a:off x="6228781" y="2109322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7722F8-9022-994C-ACE6-0353F3330C87}"/>
              </a:ext>
            </a:extLst>
          </p:cNvPr>
          <p:cNvGrpSpPr/>
          <p:nvPr/>
        </p:nvGrpSpPr>
        <p:grpSpPr>
          <a:xfrm>
            <a:off x="1055569" y="3372946"/>
            <a:ext cx="1870179" cy="947445"/>
            <a:chOff x="4911968" y="3507519"/>
            <a:chExt cx="2379785" cy="112070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E7D0CA0-3546-E04E-9BC0-83D3E33DAA3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BA4BB3-1B22-814E-87BF-CDAC3442F461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BDA2D2-BCDE-0C44-98A8-9103622C362B}"/>
              </a:ext>
            </a:extLst>
          </p:cNvPr>
          <p:cNvGrpSpPr/>
          <p:nvPr/>
        </p:nvGrpSpPr>
        <p:grpSpPr>
          <a:xfrm>
            <a:off x="1055569" y="4567965"/>
            <a:ext cx="1870179" cy="941715"/>
            <a:chOff x="4911968" y="4921067"/>
            <a:chExt cx="2379785" cy="1113923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44BECE4-B537-5E41-B83F-71D607DAD7DB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0018BF-24BA-B94E-9A07-5A060725649F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2A32284-0628-A644-8769-000C4917357A}"/>
              </a:ext>
            </a:extLst>
          </p:cNvPr>
          <p:cNvSpPr txBox="1"/>
          <p:nvPr/>
        </p:nvSpPr>
        <p:spPr>
          <a:xfrm>
            <a:off x="1203673" y="2399889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1886E8-FAFF-D748-9431-DB23E11A7274}"/>
              </a:ext>
            </a:extLst>
          </p:cNvPr>
          <p:cNvSpPr txBox="1"/>
          <p:nvPr/>
        </p:nvSpPr>
        <p:spPr>
          <a:xfrm>
            <a:off x="1203672" y="2780598"/>
            <a:ext cx="1164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EEB286-E344-B64E-A463-2FD2D6410032}"/>
              </a:ext>
            </a:extLst>
          </p:cNvPr>
          <p:cNvSpPr txBox="1"/>
          <p:nvPr/>
        </p:nvSpPr>
        <p:spPr>
          <a:xfrm>
            <a:off x="1203673" y="359162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F9E235-BA71-6C47-8CDA-3AF6E186F5E2}"/>
              </a:ext>
            </a:extLst>
          </p:cNvPr>
          <p:cNvSpPr txBox="1"/>
          <p:nvPr/>
        </p:nvSpPr>
        <p:spPr>
          <a:xfrm>
            <a:off x="1203673" y="4810743"/>
            <a:ext cx="329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5BA28C-70ED-9C4D-88D0-902598D844E3}"/>
              </a:ext>
            </a:extLst>
          </p:cNvPr>
          <p:cNvSpPr txBox="1"/>
          <p:nvPr/>
        </p:nvSpPr>
        <p:spPr>
          <a:xfrm>
            <a:off x="1203673" y="5168477"/>
            <a:ext cx="149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5DCE6-B52D-CB42-B4AD-24D7462EB649}"/>
              </a:ext>
            </a:extLst>
          </p:cNvPr>
          <p:cNvSpPr txBox="1"/>
          <p:nvPr/>
        </p:nvSpPr>
        <p:spPr>
          <a:xfrm>
            <a:off x="2028644" y="2389492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BAF91E-2149-3143-BD52-8B7E1656010C}"/>
              </a:ext>
            </a:extLst>
          </p:cNvPr>
          <p:cNvSpPr txBox="1"/>
          <p:nvPr/>
        </p:nvSpPr>
        <p:spPr>
          <a:xfrm>
            <a:off x="2036393" y="356896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2B4FB-E1FD-A247-9286-39527E717B18}"/>
              </a:ext>
            </a:extLst>
          </p:cNvPr>
          <p:cNvSpPr txBox="1"/>
          <p:nvPr/>
        </p:nvSpPr>
        <p:spPr>
          <a:xfrm>
            <a:off x="2099733" y="4788823"/>
            <a:ext cx="75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7E74C1-281E-BD49-9FA5-6CE55B6206DC}"/>
              </a:ext>
            </a:extLst>
          </p:cNvPr>
          <p:cNvGrpSpPr/>
          <p:nvPr/>
        </p:nvGrpSpPr>
        <p:grpSpPr>
          <a:xfrm>
            <a:off x="4620386" y="1488040"/>
            <a:ext cx="2909640" cy="1888335"/>
            <a:chOff x="4911970" y="1582232"/>
            <a:chExt cx="4403752" cy="251014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4839AA9-0F5F-474F-B2B5-449522849EC1}"/>
                </a:ext>
              </a:extLst>
            </p:cNvPr>
            <p:cNvSpPr/>
            <p:nvPr/>
          </p:nvSpPr>
          <p:spPr>
            <a:xfrm>
              <a:off x="4911970" y="1766154"/>
              <a:ext cx="4403752" cy="2326224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F3235C-22B3-2447-9263-B2328408FCEA}"/>
                </a:ext>
              </a:extLst>
            </p:cNvPr>
            <p:cNvSpPr/>
            <p:nvPr/>
          </p:nvSpPr>
          <p:spPr>
            <a:xfrm>
              <a:off x="6767949" y="1582232"/>
              <a:ext cx="1424394" cy="304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7657383-7F20-BB42-BF90-546E09E47DF8}"/>
              </a:ext>
            </a:extLst>
          </p:cNvPr>
          <p:cNvSpPr/>
          <p:nvPr/>
        </p:nvSpPr>
        <p:spPr>
          <a:xfrm>
            <a:off x="4817768" y="1783520"/>
            <a:ext cx="2048413" cy="1471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Consumer</a:t>
            </a:r>
          </a:p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5F39F9F-14A4-A54D-8E96-137DE10F7279}"/>
              </a:ext>
            </a:extLst>
          </p:cNvPr>
          <p:cNvCxnSpPr>
            <a:cxnSpLocks/>
            <a:stCxn id="59" idx="3"/>
            <a:endCxn id="85" idx="1"/>
          </p:cNvCxnSpPr>
          <p:nvPr/>
        </p:nvCxnSpPr>
        <p:spPr>
          <a:xfrm flipV="1">
            <a:off x="2808991" y="2519483"/>
            <a:ext cx="2008777" cy="72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C8F6ED-1863-A546-B6EC-DB79A93FDF9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808991" y="2526758"/>
            <a:ext cx="1998650" cy="4013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BF2F8D-D2E9-0949-A1F4-99F48F5B2EA7}"/>
              </a:ext>
            </a:extLst>
          </p:cNvPr>
          <p:cNvCxnSpPr>
            <a:cxnSpLocks/>
            <a:stCxn id="60" idx="3"/>
            <a:endCxn id="85" idx="1"/>
          </p:cNvCxnSpPr>
          <p:nvPr/>
        </p:nvCxnSpPr>
        <p:spPr>
          <a:xfrm flipV="1">
            <a:off x="2808991" y="2519483"/>
            <a:ext cx="2008777" cy="36310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E6A1BF8-D16C-A442-9AC6-72DDFF5A61DE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08991" y="2882590"/>
            <a:ext cx="2007069" cy="294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82E350-F802-C248-AB7F-20C228480B06}"/>
              </a:ext>
            </a:extLst>
          </p:cNvPr>
          <p:cNvSpPr/>
          <p:nvPr/>
        </p:nvSpPr>
        <p:spPr>
          <a:xfrm>
            <a:off x="1170691" y="3995741"/>
            <a:ext cx="1633656" cy="175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CE15A9-699B-EB47-ABA3-03D0B3C66B68}"/>
              </a:ext>
            </a:extLst>
          </p:cNvPr>
          <p:cNvSpPr txBox="1"/>
          <p:nvPr/>
        </p:nvSpPr>
        <p:spPr>
          <a:xfrm>
            <a:off x="1199029" y="398891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1E944E-DF61-D64B-BDF9-571E339B52FC}"/>
              </a:ext>
            </a:extLst>
          </p:cNvPr>
          <p:cNvSpPr txBox="1"/>
          <p:nvPr/>
        </p:nvSpPr>
        <p:spPr>
          <a:xfrm>
            <a:off x="2031749" y="396625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124EB8E4-1B76-154B-8DEF-483854724AEB}"/>
              </a:ext>
            </a:extLst>
          </p:cNvPr>
          <p:cNvSpPr/>
          <p:nvPr/>
        </p:nvSpPr>
        <p:spPr>
          <a:xfrm>
            <a:off x="6060551" y="432039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DDF541F7-E499-1943-A7D3-2E00088ECD32}"/>
              </a:ext>
            </a:extLst>
          </p:cNvPr>
          <p:cNvSpPr/>
          <p:nvPr/>
        </p:nvSpPr>
        <p:spPr>
          <a:xfrm>
            <a:off x="4402983" y="4348014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7A2F39-3156-DE40-9A7D-EEC907750442}"/>
              </a:ext>
            </a:extLst>
          </p:cNvPr>
          <p:cNvCxnSpPr>
            <a:cxnSpLocks/>
            <a:stCxn id="140" idx="1"/>
            <a:endCxn id="160" idx="2"/>
          </p:cNvCxnSpPr>
          <p:nvPr/>
        </p:nvCxnSpPr>
        <p:spPr>
          <a:xfrm flipV="1">
            <a:off x="4913622" y="2996042"/>
            <a:ext cx="722795" cy="1351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F322E09-1C14-DB46-83D7-4B483332D68D}"/>
              </a:ext>
            </a:extLst>
          </p:cNvPr>
          <p:cNvCxnSpPr>
            <a:cxnSpLocks/>
            <a:stCxn id="139" idx="1"/>
            <a:endCxn id="160" idx="2"/>
          </p:cNvCxnSpPr>
          <p:nvPr/>
        </p:nvCxnSpPr>
        <p:spPr>
          <a:xfrm flipH="1" flipV="1">
            <a:off x="5636417" y="2996042"/>
            <a:ext cx="934773" cy="13243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01E56D04-460B-2B46-97DC-CE705CBE02E4}"/>
              </a:ext>
            </a:extLst>
          </p:cNvPr>
          <p:cNvSpPr txBox="1"/>
          <p:nvPr/>
        </p:nvSpPr>
        <p:spPr>
          <a:xfrm>
            <a:off x="6095662" y="516702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07A97F-FEC1-4749-9066-5E65C6472536}"/>
              </a:ext>
            </a:extLst>
          </p:cNvPr>
          <p:cNvSpPr txBox="1"/>
          <p:nvPr/>
        </p:nvSpPr>
        <p:spPr>
          <a:xfrm>
            <a:off x="4213277" y="5154139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4FE107-7807-C641-9986-1A8A467A2233}"/>
              </a:ext>
            </a:extLst>
          </p:cNvPr>
          <p:cNvGrpSpPr/>
          <p:nvPr/>
        </p:nvGrpSpPr>
        <p:grpSpPr>
          <a:xfrm>
            <a:off x="4955605" y="2342412"/>
            <a:ext cx="1361623" cy="653630"/>
            <a:chOff x="6988331" y="3591268"/>
            <a:chExt cx="2857871" cy="792513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50A9C-189C-9E43-A27A-CFB193BBD528}"/>
                </a:ext>
              </a:extLst>
            </p:cNvPr>
            <p:cNvSpPr/>
            <p:nvPr/>
          </p:nvSpPr>
          <p:spPr>
            <a:xfrm>
              <a:off x="6988331" y="3591268"/>
              <a:ext cx="2857871" cy="792513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F9A9DF8-14E0-0443-9005-682CBA66D0BE}"/>
                </a:ext>
              </a:extLst>
            </p:cNvPr>
            <p:cNvSpPr txBox="1"/>
            <p:nvPr/>
          </p:nvSpPr>
          <p:spPr>
            <a:xfrm>
              <a:off x="7337957" y="3814783"/>
              <a:ext cx="1268043" cy="378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merican Typewriter" panose="02090604020004020304" pitchFamily="18" charset="77"/>
                </a:rPr>
                <a:t>KStreams</a:t>
              </a:r>
              <a:endParaRPr lang="en-US" sz="14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A2DBA6-281B-264C-9CCB-A6819AACC9A5}"/>
              </a:ext>
            </a:extLst>
          </p:cNvPr>
          <p:cNvSpPr/>
          <p:nvPr/>
        </p:nvSpPr>
        <p:spPr>
          <a:xfrm>
            <a:off x="6601735" y="2107509"/>
            <a:ext cx="566712" cy="2317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9D574F8-D060-7D46-83F7-29437091D1FF}"/>
              </a:ext>
            </a:extLst>
          </p:cNvPr>
          <p:cNvSpPr/>
          <p:nvPr/>
        </p:nvSpPr>
        <p:spPr>
          <a:xfrm>
            <a:off x="6600269" y="2779430"/>
            <a:ext cx="568178" cy="2166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A70E172-BB85-ED4D-9029-4214A786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838" y="1684024"/>
            <a:ext cx="2663492" cy="162638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22DCBA0-03AE-D44E-9871-4E845841ADBF}"/>
              </a:ext>
            </a:extLst>
          </p:cNvPr>
          <p:cNvCxnSpPr>
            <a:cxnSpLocks/>
            <a:stCxn id="127" idx="3"/>
            <a:endCxn id="181" idx="1"/>
          </p:cNvCxnSpPr>
          <p:nvPr/>
        </p:nvCxnSpPr>
        <p:spPr>
          <a:xfrm flipV="1">
            <a:off x="7530026" y="2497214"/>
            <a:ext cx="680812" cy="41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2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E6A7305-89FB-E440-A200-184CFEC8F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264702"/>
            <a:ext cx="11072909" cy="265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413C0-A120-AE47-BDC1-CA040C89912F}"/>
              </a:ext>
            </a:extLst>
          </p:cNvPr>
          <p:cNvSpPr txBox="1"/>
          <p:nvPr/>
        </p:nvSpPr>
        <p:spPr>
          <a:xfrm>
            <a:off x="357440" y="1248486"/>
            <a:ext cx="5163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A good explanation for stream </a:t>
            </a:r>
            <a:r>
              <a:rPr lang="en-US" sz="2000" b="1" dirty="0">
                <a:latin typeface="American Typewriter Semibold" panose="02090604020004020304" pitchFamily="18" charset="77"/>
              </a:rPr>
              <a:t>table</a:t>
            </a:r>
            <a:r>
              <a:rPr lang="en-US" b="1" dirty="0">
                <a:latin typeface="American Typewriter Semibold" panose="02090604020004020304" pitchFamily="18" charset="77"/>
              </a:rPr>
              <a:t> duality.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46C2B-9C24-4544-99A8-AB2A3700E8D7}"/>
              </a:ext>
            </a:extLst>
          </p:cNvPr>
          <p:cNvSpPr/>
          <p:nvPr/>
        </p:nvSpPr>
        <p:spPr>
          <a:xfrm>
            <a:off x="5662012" y="5171118"/>
            <a:ext cx="621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Source: Michael Noll’s blog (see further readings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C61B76-108A-B24F-B838-FE4EFFA08835}"/>
              </a:ext>
            </a:extLst>
          </p:cNvPr>
          <p:cNvGrpSpPr/>
          <p:nvPr/>
        </p:nvGrpSpPr>
        <p:grpSpPr>
          <a:xfrm>
            <a:off x="5866040" y="440517"/>
            <a:ext cx="5983200" cy="6417483"/>
            <a:chOff x="5760532" y="328737"/>
            <a:chExt cx="5983200" cy="64174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1404D8-F433-AC45-A287-DD640216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996" y="2074091"/>
              <a:ext cx="2506422" cy="2333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6F81C5-F3DF-BC42-BEDA-2773F506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4018" y="4407495"/>
              <a:ext cx="2492297" cy="22214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898FED-3929-BB45-9265-80991349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1435" y="2007344"/>
              <a:ext cx="2492297" cy="23030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65FB5-71F4-2A48-BA6F-2E3DB2E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3158" y="4469024"/>
              <a:ext cx="2070178" cy="22771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4737BA-EAC7-2D4D-AEB6-B824960B4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283" b="50122"/>
            <a:stretch/>
          </p:blipFill>
          <p:spPr>
            <a:xfrm>
              <a:off x="5760532" y="328737"/>
              <a:ext cx="5946427" cy="17061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41800-31E5-AF43-BE03-A8D6DB9A3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268" y="1943100"/>
            <a:ext cx="4889500" cy="491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36131F-76D4-6C4F-B005-EC8551B72A9A}"/>
              </a:ext>
            </a:extLst>
          </p:cNvPr>
          <p:cNvSpPr txBox="1"/>
          <p:nvPr/>
        </p:nvSpPr>
        <p:spPr>
          <a:xfrm>
            <a:off x="2021708" y="405681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1066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181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Topology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2E1AFC2A-F4DB-164F-97A0-9D08D6A3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7" y="2275056"/>
            <a:ext cx="1001101" cy="733852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D23C6A-4C4D-FC4D-B91B-00ECEEF22EFD}"/>
              </a:ext>
            </a:extLst>
          </p:cNvPr>
          <p:cNvGrpSpPr/>
          <p:nvPr/>
        </p:nvGrpSpPr>
        <p:grpSpPr>
          <a:xfrm>
            <a:off x="3888115" y="1185095"/>
            <a:ext cx="3001565" cy="5672905"/>
            <a:chOff x="4536374" y="1291228"/>
            <a:chExt cx="3001565" cy="567290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884F45-47AD-FA49-9ADB-6AB7669C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4865736" y="1553071"/>
              <a:ext cx="373820" cy="54816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AB1DD8-3B81-6E49-8BBD-FE0F7C4F27BD}"/>
                </a:ext>
              </a:extLst>
            </p:cNvPr>
            <p:cNvSpPr/>
            <p:nvPr/>
          </p:nvSpPr>
          <p:spPr>
            <a:xfrm>
              <a:off x="5064368" y="2374754"/>
              <a:ext cx="2078813" cy="2636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02336C-F6FC-3B4E-BEB6-0FA0CA444072}"/>
                </a:ext>
              </a:extLst>
            </p:cNvPr>
            <p:cNvSpPr/>
            <p:nvPr/>
          </p:nvSpPr>
          <p:spPr>
            <a:xfrm>
              <a:off x="5064369" y="2804706"/>
              <a:ext cx="2078812" cy="2455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5E44CE-9E8B-4D41-87CE-BE8C382C0931}"/>
                </a:ext>
              </a:extLst>
            </p:cNvPr>
            <p:cNvGrpSpPr/>
            <p:nvPr/>
          </p:nvGrpSpPr>
          <p:grpSpPr>
            <a:xfrm>
              <a:off x="4642339" y="1291228"/>
              <a:ext cx="2895600" cy="4539556"/>
              <a:chOff x="4642339" y="1291228"/>
              <a:chExt cx="2895600" cy="453955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34057-3C69-F44F-84EC-E5E6A77F273B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4400569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69AED1B-DA99-9044-A243-3F80AF7E0824}"/>
                  </a:ext>
                </a:extLst>
              </p:cNvPr>
              <p:cNvSpPr/>
              <p:nvPr/>
            </p:nvSpPr>
            <p:spPr>
              <a:xfrm>
                <a:off x="6005705" y="1291228"/>
                <a:ext cx="1166725" cy="2338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Cluster**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6228595-46EB-2A40-A51A-4028635EE818}"/>
                </a:ext>
              </a:extLst>
            </p:cNvPr>
            <p:cNvGrpSpPr/>
            <p:nvPr/>
          </p:nvGrpSpPr>
          <p:grpSpPr>
            <a:xfrm>
              <a:off x="4911968" y="2026840"/>
              <a:ext cx="2379785" cy="3566438"/>
              <a:chOff x="4911968" y="2026840"/>
              <a:chExt cx="2379785" cy="356643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941D1E0-836E-F54C-B5BF-412E3D58201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3384135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3377CD6-4799-AE4F-8B11-FA6AE4C446D1}"/>
                  </a:ext>
                </a:extLst>
              </p:cNvPr>
              <p:cNvSpPr/>
              <p:nvPr/>
            </p:nvSpPr>
            <p:spPr>
              <a:xfrm>
                <a:off x="6005705" y="2026840"/>
                <a:ext cx="1137476" cy="251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Broker-1**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3B5B6C-9AE4-854B-9D07-A68B81714412}"/>
                </a:ext>
              </a:extLst>
            </p:cNvPr>
            <p:cNvSpPr txBox="1"/>
            <p:nvPr/>
          </p:nvSpPr>
          <p:spPr>
            <a:xfrm>
              <a:off x="5100429" y="2393775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WEB_ANALYTICS_IN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45E401-4CD6-BE4A-9645-5B96F65C99DC}"/>
                </a:ext>
              </a:extLst>
            </p:cNvPr>
            <p:cNvSpPr txBox="1"/>
            <p:nvPr/>
          </p:nvSpPr>
          <p:spPr>
            <a:xfrm>
              <a:off x="5100428" y="2808164"/>
              <a:ext cx="1846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WEB_ANALYTICS_OUT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2A2E4E-1C67-D049-BF48-EA956FB46EA6}"/>
                </a:ext>
              </a:extLst>
            </p:cNvPr>
            <p:cNvSpPr/>
            <p:nvPr/>
          </p:nvSpPr>
          <p:spPr>
            <a:xfrm>
              <a:off x="5100428" y="3756232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503755-02D5-394A-9FAD-F5FC8933DB2E}"/>
                </a:ext>
              </a:extLst>
            </p:cNvPr>
            <p:cNvSpPr txBox="1"/>
            <p:nvPr/>
          </p:nvSpPr>
          <p:spPr>
            <a:xfrm>
              <a:off x="5136489" y="3775253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Device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73E3C1-1676-1F48-BFB9-36206E14B26F}"/>
                </a:ext>
              </a:extLst>
            </p:cNvPr>
            <p:cNvSpPr/>
            <p:nvPr/>
          </p:nvSpPr>
          <p:spPr>
            <a:xfrm>
              <a:off x="5099402" y="4230129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1AB442-077B-654F-8D7D-157551239FB1}"/>
                </a:ext>
              </a:extLst>
            </p:cNvPr>
            <p:cNvSpPr txBox="1"/>
            <p:nvPr/>
          </p:nvSpPr>
          <p:spPr>
            <a:xfrm>
              <a:off x="5135463" y="4249150"/>
              <a:ext cx="20077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Preferred Pet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B8C6F2-4AA7-4843-97DA-95C19EE6A044}"/>
                </a:ext>
              </a:extLst>
            </p:cNvPr>
            <p:cNvSpPr/>
            <p:nvPr/>
          </p:nvSpPr>
          <p:spPr>
            <a:xfrm>
              <a:off x="5099402" y="4688207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9D6CB-F85A-C640-8B51-40BADB2EFAB4}"/>
                </a:ext>
              </a:extLst>
            </p:cNvPr>
            <p:cNvSpPr txBox="1"/>
            <p:nvPr/>
          </p:nvSpPr>
          <p:spPr>
            <a:xfrm>
              <a:off x="5135463" y="4707228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Gender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ED9CAA-D2AC-804A-83DC-4536B22CA62E}"/>
                </a:ext>
              </a:extLst>
            </p:cNvPr>
            <p:cNvSpPr/>
            <p:nvPr/>
          </p:nvSpPr>
          <p:spPr>
            <a:xfrm>
              <a:off x="5099402" y="5154933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42A81F-43F7-674F-B68A-09822EDFD119}"/>
                </a:ext>
              </a:extLst>
            </p:cNvPr>
            <p:cNvSpPr txBox="1"/>
            <p:nvPr/>
          </p:nvSpPr>
          <p:spPr>
            <a:xfrm>
              <a:off x="5135463" y="5173954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Browser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E00A22-B3C0-8C40-9E7F-7289C3654975}"/>
                </a:ext>
              </a:extLst>
            </p:cNvPr>
            <p:cNvSpPr txBox="1"/>
            <p:nvPr/>
          </p:nvSpPr>
          <p:spPr>
            <a:xfrm>
              <a:off x="4536374" y="5902304"/>
              <a:ext cx="198163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merican Typewriter" panose="02090604020004020304" pitchFamily="18" charset="77"/>
                </a:rPr>
                <a:t>**Simplified for brevity</a:t>
              </a:r>
              <a:endParaRPr lang="en-US" sz="1050" i="1" dirty="0">
                <a:latin typeface="American Typewriter" panose="02090604020004020304" pitchFamily="18" charset="77"/>
              </a:endParaRP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Topics: 3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Brokers: 5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Partitions for each topic: 12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Replication factor: 3</a:t>
              </a:r>
            </a:p>
            <a:p>
              <a:endParaRPr lang="en-US" sz="1050" i="1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CD948C-C154-A944-95B8-3E6B6CC4C58B}"/>
              </a:ext>
            </a:extLst>
          </p:cNvPr>
          <p:cNvGrpSpPr/>
          <p:nvPr/>
        </p:nvGrpSpPr>
        <p:grpSpPr>
          <a:xfrm>
            <a:off x="7432313" y="1324082"/>
            <a:ext cx="2351767" cy="4400569"/>
            <a:chOff x="7186728" y="2048405"/>
            <a:chExt cx="2351767" cy="4293632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F95233A2-61A3-E34C-B490-7B8AA011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0355" y="2140964"/>
              <a:ext cx="299341" cy="19628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70204C-BB86-A548-B251-37C496F7C4D4}"/>
                </a:ext>
              </a:extLst>
            </p:cNvPr>
            <p:cNvSpPr/>
            <p:nvPr/>
          </p:nvSpPr>
          <p:spPr>
            <a:xfrm>
              <a:off x="7186728" y="2048405"/>
              <a:ext cx="2351767" cy="4293632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11FC05F-CE27-484D-95F8-A4667AA19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9228124" y="2131199"/>
              <a:ext cx="207726" cy="304608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7A859-FBF8-2B41-9F4E-F76AD1B1BD5E}"/>
                </a:ext>
              </a:extLst>
            </p:cNvPr>
            <p:cNvSpPr/>
            <p:nvPr/>
          </p:nvSpPr>
          <p:spPr>
            <a:xfrm>
              <a:off x="7869861" y="2808385"/>
              <a:ext cx="677859" cy="465641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2968997-9237-9D4B-8207-DD27DFBCEDBD}"/>
                </a:ext>
              </a:extLst>
            </p:cNvPr>
            <p:cNvSpPr txBox="1"/>
            <p:nvPr/>
          </p:nvSpPr>
          <p:spPr>
            <a:xfrm>
              <a:off x="7842246" y="2861740"/>
              <a:ext cx="677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merican Typewriter" panose="02090604020004020304" pitchFamily="18" charset="77"/>
                </a:rPr>
                <a:t>IN</a:t>
              </a:r>
            </a:p>
            <a:p>
              <a:r>
                <a:rPr lang="en-US" sz="800" dirty="0" err="1">
                  <a:latin typeface="American Typewriter" panose="02090604020004020304" pitchFamily="18" charset="77"/>
                </a:rPr>
                <a:t>KStreams</a:t>
              </a:r>
              <a:endParaRPr lang="en-US" sz="8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EA80646-C56A-C646-ACB2-7E86457C837D}"/>
              </a:ext>
            </a:extLst>
          </p:cNvPr>
          <p:cNvSpPr/>
          <p:nvPr/>
        </p:nvSpPr>
        <p:spPr>
          <a:xfrm>
            <a:off x="2017947" y="2244205"/>
            <a:ext cx="1396291" cy="825531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A37914D0-10AC-364B-AADB-CC3E23DB6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5" y="2301811"/>
            <a:ext cx="309810" cy="20315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52626AF-4983-C540-B540-D4A0598EC592}"/>
              </a:ext>
            </a:extLst>
          </p:cNvPr>
          <p:cNvSpPr/>
          <p:nvPr/>
        </p:nvSpPr>
        <p:spPr>
          <a:xfrm>
            <a:off x="2123360" y="2548403"/>
            <a:ext cx="1048313" cy="360353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BA6BC85-0F08-0541-8DF9-781334F9D55B}"/>
              </a:ext>
            </a:extLst>
          </p:cNvPr>
          <p:cNvSpPr txBox="1"/>
          <p:nvPr/>
        </p:nvSpPr>
        <p:spPr>
          <a:xfrm>
            <a:off x="2106958" y="259622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erican Typewriter" panose="02090604020004020304" pitchFamily="18" charset="77"/>
              </a:rPr>
              <a:t>Microservice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3D3DEA6-E1A4-9747-A29C-DA872875B7C3}"/>
              </a:ext>
            </a:extLst>
          </p:cNvPr>
          <p:cNvSpPr/>
          <p:nvPr/>
        </p:nvSpPr>
        <p:spPr>
          <a:xfrm>
            <a:off x="8128466" y="2872611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071505-7AB9-0346-95EE-356DC5FA4A85}"/>
              </a:ext>
            </a:extLst>
          </p:cNvPr>
          <p:cNvSpPr txBox="1"/>
          <p:nvPr/>
        </p:nvSpPr>
        <p:spPr>
          <a:xfrm>
            <a:off x="8104939" y="2935160"/>
            <a:ext cx="67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OUT</a:t>
            </a:r>
          </a:p>
          <a:p>
            <a:r>
              <a:rPr lang="en-US" sz="800" dirty="0" err="1">
                <a:latin typeface="American Typewriter" panose="02090604020004020304" pitchFamily="18" charset="77"/>
              </a:rPr>
              <a:t>KStreams</a:t>
            </a:r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71B12C-50E6-A441-8C98-C6319246BAEE}"/>
              </a:ext>
            </a:extLst>
          </p:cNvPr>
          <p:cNvSpPr/>
          <p:nvPr/>
        </p:nvSpPr>
        <p:spPr>
          <a:xfrm>
            <a:off x="7606083" y="3702760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CE4F88A-0ADA-7841-A0E7-3BF713CDF203}"/>
              </a:ext>
            </a:extLst>
          </p:cNvPr>
          <p:cNvSpPr txBox="1"/>
          <p:nvPr/>
        </p:nvSpPr>
        <p:spPr>
          <a:xfrm>
            <a:off x="7571433" y="370673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Device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BC42F1-38AF-E343-8142-83FC25E609AA}"/>
              </a:ext>
            </a:extLst>
          </p:cNvPr>
          <p:cNvSpPr/>
          <p:nvPr/>
        </p:nvSpPr>
        <p:spPr>
          <a:xfrm>
            <a:off x="7748901" y="4511897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21D9522-90B6-594A-8280-DEFAF3C855DF}"/>
              </a:ext>
            </a:extLst>
          </p:cNvPr>
          <p:cNvSpPr txBox="1"/>
          <p:nvPr/>
        </p:nvSpPr>
        <p:spPr>
          <a:xfrm>
            <a:off x="7730746" y="450214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Gender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3EEDDA9-5CD6-7B43-A707-079224C0C413}"/>
              </a:ext>
            </a:extLst>
          </p:cNvPr>
          <p:cNvSpPr/>
          <p:nvPr/>
        </p:nvSpPr>
        <p:spPr>
          <a:xfrm>
            <a:off x="8736795" y="4505923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A93EC0-87AB-AC45-916A-5AF25B06407A}"/>
              </a:ext>
            </a:extLst>
          </p:cNvPr>
          <p:cNvSpPr txBox="1"/>
          <p:nvPr/>
        </p:nvSpPr>
        <p:spPr>
          <a:xfrm>
            <a:off x="8707010" y="4509899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Browser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F99431F-F187-2E4B-9966-29017C03BC9C}"/>
              </a:ext>
            </a:extLst>
          </p:cNvPr>
          <p:cNvSpPr/>
          <p:nvPr/>
        </p:nvSpPr>
        <p:spPr>
          <a:xfrm>
            <a:off x="8856682" y="3710024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D9E3B2-0877-D74E-82F1-DE6AFAF24D07}"/>
              </a:ext>
            </a:extLst>
          </p:cNvPr>
          <p:cNvSpPr txBox="1"/>
          <p:nvPr/>
        </p:nvSpPr>
        <p:spPr>
          <a:xfrm>
            <a:off x="8826575" y="369417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Pet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EA843D-DF46-3842-8225-80456A955B9C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1529918" y="2641982"/>
            <a:ext cx="488029" cy="1498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97B176F-92AC-8C41-91A8-902DB649665C}"/>
              </a:ext>
            </a:extLst>
          </p:cNvPr>
          <p:cNvCxnSpPr>
            <a:cxnSpLocks/>
            <a:stCxn id="115" idx="3"/>
            <a:endCxn id="68" idx="1"/>
          </p:cNvCxnSpPr>
          <p:nvPr/>
        </p:nvCxnSpPr>
        <p:spPr>
          <a:xfrm flipV="1">
            <a:off x="3414238" y="2400458"/>
            <a:ext cx="1001871" cy="2565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702B23-633E-4E4C-949D-D5021962044B}"/>
              </a:ext>
            </a:extLst>
          </p:cNvPr>
          <p:cNvCxnSpPr>
            <a:cxnSpLocks/>
            <a:stCxn id="68" idx="3"/>
            <a:endCxn id="112" idx="1"/>
          </p:cNvCxnSpPr>
          <p:nvPr/>
        </p:nvCxnSpPr>
        <p:spPr>
          <a:xfrm flipV="1">
            <a:off x="6494922" y="2341609"/>
            <a:ext cx="1620524" cy="588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BF579AE-FB4C-4242-AB70-6C18BCBC2089}"/>
              </a:ext>
            </a:extLst>
          </p:cNvPr>
          <p:cNvCxnSpPr>
            <a:cxnSpLocks/>
            <a:stCxn id="112" idx="1"/>
            <a:endCxn id="69" idx="3"/>
          </p:cNvCxnSpPr>
          <p:nvPr/>
        </p:nvCxnSpPr>
        <p:spPr>
          <a:xfrm flipH="1">
            <a:off x="6494922" y="2341609"/>
            <a:ext cx="1620524" cy="4797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1D8DA2-E9D6-C142-A1F4-2EB176456531}"/>
              </a:ext>
            </a:extLst>
          </p:cNvPr>
          <p:cNvCxnSpPr>
            <a:cxnSpLocks/>
            <a:stCxn id="69" idx="3"/>
            <a:endCxn id="122" idx="1"/>
          </p:cNvCxnSpPr>
          <p:nvPr/>
        </p:nvCxnSpPr>
        <p:spPr>
          <a:xfrm>
            <a:off x="6494922" y="2821361"/>
            <a:ext cx="1610017" cy="2830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F12CEDE-002D-2946-B88E-3D26748FBB9C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 flipH="1">
            <a:off x="7910363" y="3338252"/>
            <a:ext cx="557033" cy="36848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E3A5046-03C0-EB40-AA44-5E81A9CFA420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8467396" y="3338252"/>
            <a:ext cx="698109" cy="35592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4C96C04-05E9-8745-BD79-056C1186DB9C}"/>
              </a:ext>
            </a:extLst>
          </p:cNvPr>
          <p:cNvCxnSpPr>
            <a:cxnSpLocks/>
            <a:stCxn id="121" idx="2"/>
            <a:endCxn id="126" idx="0"/>
          </p:cNvCxnSpPr>
          <p:nvPr/>
        </p:nvCxnSpPr>
        <p:spPr>
          <a:xfrm flipH="1">
            <a:off x="8069676" y="3338252"/>
            <a:ext cx="397720" cy="11638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0B501E6-9F8D-884F-8C4F-D29806DDC731}"/>
              </a:ext>
            </a:extLst>
          </p:cNvPr>
          <p:cNvCxnSpPr>
            <a:cxnSpLocks/>
            <a:stCxn id="121" idx="2"/>
            <a:endCxn id="127" idx="0"/>
          </p:cNvCxnSpPr>
          <p:nvPr/>
        </p:nvCxnSpPr>
        <p:spPr>
          <a:xfrm>
            <a:off x="8467396" y="3338252"/>
            <a:ext cx="608329" cy="116767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46B0E0C-DAF3-B34A-AF87-DE7F5F216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61" y="3072562"/>
            <a:ext cx="1285992" cy="1439335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E89CF9-BA23-E242-8E11-7A47F78ECF76}"/>
              </a:ext>
            </a:extLst>
          </p:cNvPr>
          <p:cNvCxnSpPr>
            <a:cxnSpLocks/>
          </p:cNvCxnSpPr>
          <p:nvPr/>
        </p:nvCxnSpPr>
        <p:spPr>
          <a:xfrm flipV="1">
            <a:off x="9681435" y="4158505"/>
            <a:ext cx="667306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04EEFCBA-39E7-CF42-91DF-1745515D0C15}"/>
              </a:ext>
            </a:extLst>
          </p:cNvPr>
          <p:cNvSpPr txBox="1"/>
          <p:nvPr/>
        </p:nvSpPr>
        <p:spPr>
          <a:xfrm>
            <a:off x="10545288" y="4624173"/>
            <a:ext cx="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Observable Notebook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0054788-7170-E743-9189-9D237A5BA58D}"/>
              </a:ext>
            </a:extLst>
          </p:cNvPr>
          <p:cNvCxnSpPr>
            <a:cxnSpLocks/>
          </p:cNvCxnSpPr>
          <p:nvPr/>
        </p:nvCxnSpPr>
        <p:spPr>
          <a:xfrm flipV="1">
            <a:off x="6657546" y="4394989"/>
            <a:ext cx="82522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B3F9DAE-ABAE-994B-A3A3-D2D9C5DCA4CA}"/>
              </a:ext>
            </a:extLst>
          </p:cNvPr>
          <p:cNvSpPr/>
          <p:nvPr/>
        </p:nvSpPr>
        <p:spPr>
          <a:xfrm>
            <a:off x="7538470" y="3617398"/>
            <a:ext cx="2135758" cy="1501209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301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18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Stats &amp; Other things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552014"/>
            <a:ext cx="11332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 LinkedIn processes </a:t>
            </a:r>
            <a:r>
              <a:rPr lang="en-US" sz="2000" b="1" dirty="0">
                <a:latin typeface="American Typewriter" panose="02090604020004020304" pitchFamily="18" charset="77"/>
              </a:rPr>
              <a:t>1.4 trillion messages</a:t>
            </a:r>
            <a:r>
              <a:rPr lang="en-US" sz="2000" dirty="0">
                <a:latin typeface="American Typewriter" panose="02090604020004020304" pitchFamily="18" charset="77"/>
              </a:rPr>
              <a:t>, deployed across </a:t>
            </a:r>
            <a:r>
              <a:rPr lang="en-US" sz="2000" b="1" dirty="0">
                <a:latin typeface="American Typewriter" panose="02090604020004020304" pitchFamily="18" charset="77"/>
              </a:rPr>
              <a:t>1400 brokers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O’Reilly Strata Conference Singapore – every other talk/project used Kafka!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Netflix uses Kafka in their streaming pipeline (called Keystone). This system processes </a:t>
            </a:r>
            <a:r>
              <a:rPr lang="en-US" sz="2000" b="1" dirty="0">
                <a:latin typeface="American Typewriter" panose="02090604020004020304" pitchFamily="18" charset="77"/>
              </a:rPr>
              <a:t>2 trillion messages</a:t>
            </a:r>
            <a:r>
              <a:rPr lang="en-US" sz="2000" dirty="0">
                <a:latin typeface="American Typewriter" panose="02090604020004020304" pitchFamily="18" charset="77"/>
              </a:rPr>
              <a:t> per day!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NYTimes uses Kafka’s distributed log as a </a:t>
            </a:r>
            <a:r>
              <a:rPr lang="en-US" sz="2000" b="1" dirty="0">
                <a:latin typeface="American Typewriter" panose="02090604020004020304" pitchFamily="18" charset="77"/>
              </a:rPr>
              <a:t>source of truth </a:t>
            </a:r>
            <a:r>
              <a:rPr lang="en-US" sz="2000" dirty="0">
                <a:latin typeface="American Typewriter" panose="02090604020004020304" pitchFamily="18" charset="77"/>
              </a:rPr>
              <a:t>for their article archives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112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270660"/>
            <a:ext cx="930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DE4F3-F38A-404E-9450-40E47435C8CF}"/>
              </a:ext>
            </a:extLst>
          </p:cNvPr>
          <p:cNvSpPr/>
          <p:nvPr/>
        </p:nvSpPr>
        <p:spPr>
          <a:xfrm>
            <a:off x="374904" y="4313350"/>
            <a:ext cx="10804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YOW! Night - Go back to the future with event sourcing &amp; CQRS : 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https://engineers.sg/v/2793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Building Data Intensive applications : </a:t>
            </a:r>
            <a:r>
              <a:rPr lang="en-US" dirty="0">
                <a:latin typeface="American Typewriter" panose="02090604020004020304" pitchFamily="18" charset="77"/>
                <a:hlinkClick r:id="rId4"/>
              </a:rPr>
              <a:t>https://www.youtube.com/watch?v=KIiq8lIgUVk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endParaRPr lang="en-US" sz="1600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0DF18-EBEE-944D-81E3-82ACC5272857}"/>
              </a:ext>
            </a:extLst>
          </p:cNvPr>
          <p:cNvSpPr txBox="1"/>
          <p:nvPr/>
        </p:nvSpPr>
        <p:spPr>
          <a:xfrm>
            <a:off x="374904" y="380748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1D1F0-B1C2-C74C-9177-965D7997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41" y="1334344"/>
            <a:ext cx="1608423" cy="2076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24890-2947-324B-83B8-871796CA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296" y="1295268"/>
            <a:ext cx="1664188" cy="2154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69789-AAB3-EE4C-ACE6-6C5A8B3F158D}"/>
              </a:ext>
            </a:extLst>
          </p:cNvPr>
          <p:cNvSpPr txBox="1"/>
          <p:nvPr/>
        </p:nvSpPr>
        <p:spPr>
          <a:xfrm>
            <a:off x="424733" y="5286051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Code &amp;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85FC3-33FE-0747-8172-BC78AC7FA6B8}"/>
              </a:ext>
            </a:extLst>
          </p:cNvPr>
          <p:cNvSpPr txBox="1"/>
          <p:nvPr/>
        </p:nvSpPr>
        <p:spPr>
          <a:xfrm>
            <a:off x="424733" y="5686161"/>
            <a:ext cx="11021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7"/>
              </a:rPr>
              <a:t>https://github.com/pkamath2/web-analytics-capture</a:t>
            </a:r>
            <a:endParaRPr lang="en-US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8"/>
              </a:rPr>
              <a:t>https://github.com/pkamath2/web-analytics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Demo Notebook:  </a:t>
            </a:r>
            <a:r>
              <a:rPr lang="en-US" dirty="0">
                <a:latin typeface="American Typewriter" panose="02090604020004020304" pitchFamily="18" charset="77"/>
                <a:hlinkClick r:id="rId9"/>
              </a:rPr>
              <a:t>https://beta.observablehq.com/@pkamath2/web-analytics-using-apache-kafka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930E3-C069-304B-89D0-B15F09F08EC9}"/>
              </a:ext>
            </a:extLst>
          </p:cNvPr>
          <p:cNvSpPr txBox="1"/>
          <p:nvPr/>
        </p:nvSpPr>
        <p:spPr>
          <a:xfrm>
            <a:off x="321497" y="259131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Further reading…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241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Further reading…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3CD45F-3615-C547-BD54-DA6C7A0AE247}"/>
              </a:ext>
            </a:extLst>
          </p:cNvPr>
          <p:cNvSpPr txBox="1"/>
          <p:nvPr/>
        </p:nvSpPr>
        <p:spPr>
          <a:xfrm>
            <a:off x="374904" y="1270660"/>
            <a:ext cx="11332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References used in the slides –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Kafka in LinkedIn - </a:t>
            </a: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https://engineering.linkedin.com/blog/2016/04/kafka-ecosystem-at-linkedin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Michael Noll’s blog for Kafka streams: </a:t>
            </a: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https://www.michael-noll.com/blog/2018/04/05/of-stream-and-tables-in-kafka-and-stream-processing-part1/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NY Times on how they use Kafka: </a:t>
            </a:r>
            <a:r>
              <a:rPr lang="en-US" sz="1600" dirty="0">
                <a:latin typeface="American Typewriter" panose="02090604020004020304" pitchFamily="18" charset="77"/>
                <a:hlinkClick r:id="rId5"/>
              </a:rPr>
              <a:t>https://open.nytimes.com/publishing-with-apache-kafka-at-the-new-york-times-7f0e3b7d2077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Confluent blog on Kafka Streams: </a:t>
            </a:r>
            <a:r>
              <a:rPr lang="en-US" sz="1600" dirty="0">
                <a:latin typeface="American Typewriter" panose="02090604020004020304" pitchFamily="18" charset="77"/>
                <a:hlinkClick r:id="rId6"/>
              </a:rPr>
              <a:t>https://www.confluent.io/blog/introducing-kafka-streams-stream-processing-made-simple/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Consumer offsets deep dive: </a:t>
            </a:r>
            <a:r>
              <a:rPr lang="en-US" sz="1600" dirty="0">
                <a:latin typeface="American Typewriter" panose="02090604020004020304" pitchFamily="18" charset="77"/>
                <a:hlinkClick r:id="rId7"/>
              </a:rPr>
              <a:t>https://www.sderosiaux.com/2017/08/07/looking-at-kafka-s-consumers-offsets/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037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71F63D9-55C2-9E4F-9D8D-411FC53F00A3}"/>
              </a:ext>
            </a:extLst>
          </p:cNvPr>
          <p:cNvSpPr txBox="1"/>
          <p:nvPr/>
        </p:nvSpPr>
        <p:spPr>
          <a:xfrm>
            <a:off x="1027447" y="2225822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Thank you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610D5-F2AE-874D-9C63-AEC66C585304}"/>
              </a:ext>
            </a:extLst>
          </p:cNvPr>
          <p:cNvSpPr txBox="1"/>
          <p:nvPr/>
        </p:nvSpPr>
        <p:spPr>
          <a:xfrm>
            <a:off x="1027447" y="3068064"/>
            <a:ext cx="5072270" cy="10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@</a:t>
            </a:r>
            <a:r>
              <a:rPr lang="en-US" sz="1600" dirty="0" err="1">
                <a:latin typeface="American Typewriter" panose="02090604020004020304" pitchFamily="18" charset="77"/>
                <a:hlinkClick r:id="rId3"/>
              </a:rPr>
              <a:t>purnimakamath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https://www.linkedin.com/in/purnimakamath/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18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Agenda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What do I mean by Web Analytics?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1</a:t>
            </a:r>
            <a:r>
              <a:rPr lang="en-US" sz="2400" baseline="30000" dirty="0">
                <a:latin typeface="American Typewriter" panose="02090604020004020304" pitchFamily="18" charset="77"/>
              </a:rPr>
              <a:t>st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Kafka – What &amp; How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Intro to Pub/Sub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intricacies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Streams!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2</a:t>
            </a:r>
            <a:r>
              <a:rPr lang="en-US" sz="2400" baseline="30000" dirty="0">
                <a:latin typeface="American Typewriter" panose="02090604020004020304" pitchFamily="18" charset="77"/>
              </a:rPr>
              <a:t>nd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32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98600" y="887700"/>
            <a:ext cx="11794800" cy="5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sz="29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D522D-7465-7A4D-B38F-8C6FF981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C716-2857-3E47-B68C-BD9A796C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"/>
            <a:ext cx="12192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773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Web Analytics?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3DE5FB-21F4-074E-9AAC-E6D4E48F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12" y="1402098"/>
            <a:ext cx="944685" cy="1631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9423F-6CF8-4244-9783-2A1B0BDA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1" y="2755848"/>
            <a:ext cx="892770" cy="125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9F3BB-2C9F-034D-BCEA-387DA95F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278" y="2217963"/>
            <a:ext cx="3404089" cy="2495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4F141-78EC-0643-8E92-D2BEDDD3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44" y="2980146"/>
            <a:ext cx="651729" cy="80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692244-7476-3E4E-922F-5FA994661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459" y="4626876"/>
            <a:ext cx="1380393" cy="1577592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D62DBD1-8AA1-0A44-81D2-8E3A5F9CA367}"/>
              </a:ext>
            </a:extLst>
          </p:cNvPr>
          <p:cNvSpPr/>
          <p:nvPr/>
        </p:nvSpPr>
        <p:spPr>
          <a:xfrm rot="16718637">
            <a:off x="7751826" y="1603277"/>
            <a:ext cx="979898" cy="2023405"/>
          </a:xfrm>
          <a:prstGeom prst="arc">
            <a:avLst>
              <a:gd name="adj1" fmla="val 16605033"/>
              <a:gd name="adj2" fmla="val 21520699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73AC2F-4625-274B-8AB7-E98CD6DE9DC7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2156451" y="3384668"/>
            <a:ext cx="619393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5E3F622F-9BD3-DD40-98BE-B802E0AC8077}"/>
              </a:ext>
            </a:extLst>
          </p:cNvPr>
          <p:cNvSpPr/>
          <p:nvPr/>
        </p:nvSpPr>
        <p:spPr>
          <a:xfrm rot="17433262">
            <a:off x="3935444" y="2672366"/>
            <a:ext cx="955106" cy="2359261"/>
          </a:xfrm>
          <a:prstGeom prst="arc">
            <a:avLst>
              <a:gd name="adj1" fmla="val 16693870"/>
              <a:gd name="adj2" fmla="val 19611135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CB8CAF6-9257-6E40-AEED-3B28E6A835A6}"/>
              </a:ext>
            </a:extLst>
          </p:cNvPr>
          <p:cNvSpPr/>
          <p:nvPr/>
        </p:nvSpPr>
        <p:spPr>
          <a:xfrm rot="17433262" flipH="1">
            <a:off x="4428458" y="2263864"/>
            <a:ext cx="2359708" cy="5165277"/>
          </a:xfrm>
          <a:prstGeom prst="arc">
            <a:avLst>
              <a:gd name="adj1" fmla="val 16419279"/>
              <a:gd name="adj2" fmla="val 4823407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F98CA59-1ADE-2C4A-A8ED-99F47AC6FB14}"/>
              </a:ext>
            </a:extLst>
          </p:cNvPr>
          <p:cNvSpPr/>
          <p:nvPr/>
        </p:nvSpPr>
        <p:spPr>
          <a:xfrm rot="1016523">
            <a:off x="7828216" y="2419965"/>
            <a:ext cx="2208984" cy="3038361"/>
          </a:xfrm>
          <a:prstGeom prst="arc">
            <a:avLst>
              <a:gd name="adj1" fmla="val 15700806"/>
              <a:gd name="adj2" fmla="val 3137960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6F6B8B-A817-5646-B953-9ED9A19C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575" y="2682327"/>
            <a:ext cx="1812687" cy="110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79A9C-27F1-2F44-8730-E26A64E43513}"/>
              </a:ext>
            </a:extLst>
          </p:cNvPr>
          <p:cNvSpPr txBox="1"/>
          <p:nvPr/>
        </p:nvSpPr>
        <p:spPr>
          <a:xfrm>
            <a:off x="9087576" y="993859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You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CEA93A-6251-4242-A29E-4CF1EDF9D01D}"/>
              </a:ext>
            </a:extLst>
          </p:cNvPr>
          <p:cNvSpPr/>
          <p:nvPr/>
        </p:nvSpPr>
        <p:spPr>
          <a:xfrm rot="13770929">
            <a:off x="9103089" y="747759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60C9C86-ED73-0A47-99E7-021E687B58BE}"/>
              </a:ext>
            </a:extLst>
          </p:cNvPr>
          <p:cNvSpPr/>
          <p:nvPr/>
        </p:nvSpPr>
        <p:spPr>
          <a:xfrm rot="8293661">
            <a:off x="1056118" y="1997132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78DF6-AC5D-0245-AA2A-9DE051DBFD4D}"/>
              </a:ext>
            </a:extLst>
          </p:cNvPr>
          <p:cNvSpPr txBox="1"/>
          <p:nvPr/>
        </p:nvSpPr>
        <p:spPr>
          <a:xfrm>
            <a:off x="632302" y="221796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74957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1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st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07082D5-EE96-CC48-90C5-2355EFFE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96" y="1720705"/>
            <a:ext cx="1012934" cy="9862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D4F650-9134-8E45-88E4-24A71F7B2CF9}"/>
              </a:ext>
            </a:extLst>
          </p:cNvPr>
          <p:cNvGrpSpPr/>
          <p:nvPr/>
        </p:nvGrpSpPr>
        <p:grpSpPr>
          <a:xfrm>
            <a:off x="850206" y="1516415"/>
            <a:ext cx="4406233" cy="4671598"/>
            <a:chOff x="850206" y="1516415"/>
            <a:chExt cx="4406233" cy="46715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57C054-BC86-F94D-8F7B-77B0268B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6" y="2352471"/>
              <a:ext cx="1935353" cy="221183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1176726" y="1720705"/>
              <a:ext cx="2144360" cy="17376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28" idx="1"/>
            </p:cNvCxnSpPr>
            <p:nvPr/>
          </p:nvCxnSpPr>
          <p:spPr>
            <a:xfrm>
              <a:off x="1176726" y="2179127"/>
              <a:ext cx="2144360" cy="12792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1176726" y="2663243"/>
              <a:ext cx="2144360" cy="7951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28" idx="1"/>
            </p:cNvCxnSpPr>
            <p:nvPr/>
          </p:nvCxnSpPr>
          <p:spPr>
            <a:xfrm>
              <a:off x="1176726" y="3138401"/>
              <a:ext cx="2144360" cy="31998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28" idx="1"/>
            </p:cNvCxnSpPr>
            <p:nvPr/>
          </p:nvCxnSpPr>
          <p:spPr>
            <a:xfrm flipV="1">
              <a:off x="1176726" y="3458387"/>
              <a:ext cx="2144360" cy="13843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28" idx="1"/>
            </p:cNvCxnSpPr>
            <p:nvPr/>
          </p:nvCxnSpPr>
          <p:spPr>
            <a:xfrm flipV="1">
              <a:off x="1176726" y="3458387"/>
              <a:ext cx="2144360" cy="62255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28" idx="1"/>
            </p:cNvCxnSpPr>
            <p:nvPr/>
          </p:nvCxnSpPr>
          <p:spPr>
            <a:xfrm flipV="1">
              <a:off x="1173585" y="3458387"/>
              <a:ext cx="2147501" cy="252197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A2F23-5409-C649-8351-C426F4D30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913" y="1781103"/>
            <a:ext cx="980113" cy="96126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64305" y="1595422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64537" y="1595422"/>
            <a:ext cx="44424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Typical subscribers range in the 100,000’s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Volumes typically high for plain web servers to handle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Very high request drop rates because of request build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Response times dictated by slower DB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52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Enter Kafka!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757C054-BC86-F94D-8F7B-77B0268B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20" y="2504656"/>
            <a:ext cx="1357792" cy="1551762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FCD954E-D4B9-F24A-BB0C-D920804C38C8}"/>
              </a:ext>
            </a:extLst>
          </p:cNvPr>
          <p:cNvGrpSpPr/>
          <p:nvPr/>
        </p:nvGrpSpPr>
        <p:grpSpPr>
          <a:xfrm>
            <a:off x="850206" y="1516415"/>
            <a:ext cx="2220702" cy="4671598"/>
            <a:chOff x="850206" y="1516415"/>
            <a:chExt cx="2220702" cy="46715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44" idx="1"/>
            </p:cNvCxnSpPr>
            <p:nvPr/>
          </p:nvCxnSpPr>
          <p:spPr>
            <a:xfrm>
              <a:off x="1176726" y="1720705"/>
              <a:ext cx="1894182" cy="154234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44" idx="1"/>
            </p:cNvCxnSpPr>
            <p:nvPr/>
          </p:nvCxnSpPr>
          <p:spPr>
            <a:xfrm>
              <a:off x="1176726" y="2179127"/>
              <a:ext cx="1894182" cy="108391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>
              <a:off x="1176726" y="2663243"/>
              <a:ext cx="1894182" cy="59980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176726" y="3138401"/>
              <a:ext cx="1894182" cy="1246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1176726" y="3263045"/>
              <a:ext cx="1894182" cy="3337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44" idx="1"/>
            </p:cNvCxnSpPr>
            <p:nvPr/>
          </p:nvCxnSpPr>
          <p:spPr>
            <a:xfrm flipV="1">
              <a:off x="1176726" y="3263045"/>
              <a:ext cx="1894182" cy="81789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 flipV="1">
              <a:off x="1173585" y="3263045"/>
              <a:ext cx="1897323" cy="27173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31086" y="151641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31318" y="1516415"/>
            <a:ext cx="44424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 distributed commit 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Developed by engineers at Linked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Throttles events by queuing them, to be processed later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Supports multiple producers and consumers (Pub/Sub)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6E4D482-0D92-304E-9771-EA8B4B8F8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62" t="-1" r="79520" b="-4124"/>
          <a:stretch/>
        </p:blipFill>
        <p:spPr>
          <a:xfrm>
            <a:off x="3070908" y="2811910"/>
            <a:ext cx="615298" cy="90227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2D4728-6DF0-C742-90F9-570AB2532671}"/>
              </a:ext>
            </a:extLst>
          </p:cNvPr>
          <p:cNvCxnSpPr>
            <a:cxnSpLocks/>
            <a:stCxn id="44" idx="3"/>
            <a:endCxn id="28" idx="1"/>
          </p:cNvCxnSpPr>
          <p:nvPr/>
        </p:nvCxnSpPr>
        <p:spPr>
          <a:xfrm>
            <a:off x="3686206" y="3263045"/>
            <a:ext cx="618014" cy="1749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BECC64BA-3FEA-B440-B6B7-FFBD3CF1B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399" y="1479210"/>
            <a:ext cx="1065384" cy="10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Pub/Sub?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12E19-A88D-0049-9B7D-BE8A56B9DED7}"/>
              </a:ext>
            </a:extLst>
          </p:cNvPr>
          <p:cNvGrpSpPr/>
          <p:nvPr/>
        </p:nvGrpSpPr>
        <p:grpSpPr>
          <a:xfrm>
            <a:off x="493657" y="1483090"/>
            <a:ext cx="5694651" cy="551099"/>
            <a:chOff x="1999349" y="2532888"/>
            <a:chExt cx="8257601" cy="7033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975B62-C55B-554E-BA7C-17EA1A01DD37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2532888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CBB4D-1BBD-214C-9BDC-0B0059965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3236273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A5C3AA1-365B-294D-AFE9-6A8B87F8B423}"/>
                </a:ext>
              </a:extLst>
            </p:cNvPr>
            <p:cNvSpPr/>
            <p:nvPr/>
          </p:nvSpPr>
          <p:spPr>
            <a:xfrm>
              <a:off x="4292592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04E3B1B-4DE2-A843-BE69-32C2E4083A49}"/>
                </a:ext>
              </a:extLst>
            </p:cNvPr>
            <p:cNvSpPr/>
            <p:nvPr/>
          </p:nvSpPr>
          <p:spPr>
            <a:xfrm>
              <a:off x="3505200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83AB13C-1E0F-5347-8411-0A3723399493}"/>
                </a:ext>
              </a:extLst>
            </p:cNvPr>
            <p:cNvSpPr/>
            <p:nvPr/>
          </p:nvSpPr>
          <p:spPr>
            <a:xfrm>
              <a:off x="5079984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A1CC9E-7AAC-2D4F-A0AB-FC18BBC765FB}"/>
                </a:ext>
              </a:extLst>
            </p:cNvPr>
            <p:cNvSpPr/>
            <p:nvPr/>
          </p:nvSpPr>
          <p:spPr>
            <a:xfrm>
              <a:off x="5867376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CB09E-D4CF-DB4D-BE33-3672BE35BD62}"/>
                </a:ext>
              </a:extLst>
            </p:cNvPr>
            <p:cNvSpPr/>
            <p:nvPr/>
          </p:nvSpPr>
          <p:spPr>
            <a:xfrm>
              <a:off x="7506661" y="2697013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39D690-BC9C-7D4B-9916-2D1A73B670D5}"/>
                </a:ext>
              </a:extLst>
            </p:cNvPr>
            <p:cNvSpPr/>
            <p:nvPr/>
          </p:nvSpPr>
          <p:spPr>
            <a:xfrm>
              <a:off x="8294053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FDB1F-2CE8-0E4A-A1BD-7A617471A7BB}"/>
                </a:ext>
              </a:extLst>
            </p:cNvPr>
            <p:cNvSpPr txBox="1"/>
            <p:nvPr/>
          </p:nvSpPr>
          <p:spPr>
            <a:xfrm>
              <a:off x="8389395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189F2B-F024-F246-8C12-E58130BFD931}"/>
                </a:ext>
              </a:extLst>
            </p:cNvPr>
            <p:cNvSpPr txBox="1"/>
            <p:nvPr/>
          </p:nvSpPr>
          <p:spPr>
            <a:xfrm>
              <a:off x="7602003" y="2702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7F53D-386D-5040-8FB3-A60AE5D7117E}"/>
                </a:ext>
              </a:extLst>
            </p:cNvPr>
            <p:cNvSpPr txBox="1"/>
            <p:nvPr/>
          </p:nvSpPr>
          <p:spPr>
            <a:xfrm>
              <a:off x="5962718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D4F16-2E9A-064B-9DF1-C650F8C3824A}"/>
                </a:ext>
              </a:extLst>
            </p:cNvPr>
            <p:cNvSpPr txBox="1"/>
            <p:nvPr/>
          </p:nvSpPr>
          <p:spPr>
            <a:xfrm>
              <a:off x="5181673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614EEF-6BDC-CA4A-91E6-56A0B80DBBF5}"/>
                </a:ext>
              </a:extLst>
            </p:cNvPr>
            <p:cNvSpPr txBox="1"/>
            <p:nvPr/>
          </p:nvSpPr>
          <p:spPr>
            <a:xfrm>
              <a:off x="4395271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B897E9-DCD5-5C4F-A0AD-E364E84F68E5}"/>
                </a:ext>
              </a:extLst>
            </p:cNvPr>
            <p:cNvSpPr txBox="1"/>
            <p:nvPr/>
          </p:nvSpPr>
          <p:spPr>
            <a:xfrm>
              <a:off x="3607159" y="26910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E09D7A-317C-3B45-8A33-DCFD05A51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85780" y="2899909"/>
              <a:ext cx="894846" cy="2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EF2529-4F2A-0240-AC15-BA65EC80C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17" y="2899909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13F3C-4006-714A-B726-E2889CAD5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5771" y="2864037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B78DB-A474-F64B-9A4C-A1CB2E9C68FB}"/>
                </a:ext>
              </a:extLst>
            </p:cNvPr>
            <p:cNvSpPr txBox="1"/>
            <p:nvPr/>
          </p:nvSpPr>
          <p:spPr>
            <a:xfrm>
              <a:off x="1999349" y="2653685"/>
              <a:ext cx="59984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66F7BC-6A0B-E340-AA70-24DA014A06CF}"/>
                </a:ext>
              </a:extLst>
            </p:cNvPr>
            <p:cNvSpPr txBox="1"/>
            <p:nvPr/>
          </p:nvSpPr>
          <p:spPr>
            <a:xfrm>
              <a:off x="9387801" y="2593424"/>
              <a:ext cx="869149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3028FB-9CD4-B04C-A154-378354C63BDE}"/>
              </a:ext>
            </a:extLst>
          </p:cNvPr>
          <p:cNvSpPr txBox="1"/>
          <p:nvPr/>
        </p:nvSpPr>
        <p:spPr>
          <a:xfrm>
            <a:off x="7184057" y="1031030"/>
            <a:ext cx="42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Queues/Topics in a Nutshell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B34BB0-B536-8242-9174-70EE36136660}"/>
              </a:ext>
            </a:extLst>
          </p:cNvPr>
          <p:cNvCxnSpPr>
            <a:cxnSpLocks/>
          </p:cNvCxnSpPr>
          <p:nvPr/>
        </p:nvCxnSpPr>
        <p:spPr>
          <a:xfrm>
            <a:off x="6898050" y="149269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98628-27F1-ED49-A0A1-C546D24CC0C4}"/>
              </a:ext>
            </a:extLst>
          </p:cNvPr>
          <p:cNvSpPr txBox="1"/>
          <p:nvPr/>
        </p:nvSpPr>
        <p:spPr>
          <a:xfrm>
            <a:off x="7171377" y="1758640"/>
            <a:ext cx="4261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Most commonly used Enterprise Integration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Guaranteed 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Events remain on queue/topic unless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Single subscriber (</a:t>
            </a:r>
            <a:r>
              <a:rPr lang="en-US" sz="2000" b="1" dirty="0">
                <a:latin typeface="American Typewriter" panose="02090604020004020304" pitchFamily="18" charset="77"/>
              </a:rPr>
              <a:t>Queues</a:t>
            </a:r>
            <a:r>
              <a:rPr lang="en-US" sz="2000" dirty="0">
                <a:latin typeface="American Typewriter" panose="02090604020004020304" pitchFamily="18" charset="7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Multiple Subscribers (</a:t>
            </a:r>
            <a:r>
              <a:rPr lang="en-US" sz="2000" b="1" dirty="0">
                <a:latin typeface="American Typewriter" panose="02090604020004020304" pitchFamily="18" charset="77"/>
              </a:rPr>
              <a:t>Topics</a:t>
            </a:r>
            <a:r>
              <a:rPr lang="en-US" sz="2000" dirty="0">
                <a:latin typeface="American Typewriter" panose="02090604020004020304" pitchFamily="18" charset="7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AE710-051A-B847-B356-AA5E3F8F3763}"/>
              </a:ext>
            </a:extLst>
          </p:cNvPr>
          <p:cNvGrpSpPr/>
          <p:nvPr/>
        </p:nvGrpSpPr>
        <p:grpSpPr>
          <a:xfrm>
            <a:off x="1110781" y="2797983"/>
            <a:ext cx="4535843" cy="3441475"/>
            <a:chOff x="850206" y="1516415"/>
            <a:chExt cx="5136367" cy="467159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235967-3015-C246-A655-329D19A6562F}"/>
                </a:ext>
              </a:extLst>
            </p:cNvPr>
            <p:cNvGrpSpPr/>
            <p:nvPr/>
          </p:nvGrpSpPr>
          <p:grpSpPr>
            <a:xfrm>
              <a:off x="2824218" y="1824316"/>
              <a:ext cx="2055344" cy="3967683"/>
              <a:chOff x="1768511" y="1186208"/>
              <a:chExt cx="2055344" cy="39676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70A1332-7759-E64C-A55D-D83B5BF0D8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662" t="-1" r="79520" b="-4124"/>
              <a:stretch/>
            </p:blipFill>
            <p:spPr>
              <a:xfrm>
                <a:off x="1951690" y="1406976"/>
                <a:ext cx="301506" cy="454615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FE67DD-672A-DC4F-A852-E6584401DAE6}"/>
                  </a:ext>
                </a:extLst>
              </p:cNvPr>
              <p:cNvGrpSpPr/>
              <p:nvPr/>
            </p:nvGrpSpPr>
            <p:grpSpPr>
              <a:xfrm>
                <a:off x="1768511" y="1186208"/>
                <a:ext cx="2055344" cy="3967683"/>
                <a:chOff x="4642339" y="1291228"/>
                <a:chExt cx="2895600" cy="5156465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2D8C75-728D-FB47-92E8-4500EF2ED542}"/>
                    </a:ext>
                  </a:extLst>
                </p:cNvPr>
                <p:cNvSpPr/>
                <p:nvPr/>
              </p:nvSpPr>
              <p:spPr>
                <a:xfrm>
                  <a:off x="4642339" y="1430215"/>
                  <a:ext cx="2895600" cy="5017478"/>
                </a:xfrm>
                <a:prstGeom prst="rect">
                  <a:avLst/>
                </a:prstGeom>
                <a:noFill/>
                <a:ln w="730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632C720-B345-154C-9A15-E3CF6F4F2D80}"/>
                    </a:ext>
                  </a:extLst>
                </p:cNvPr>
                <p:cNvSpPr/>
                <p:nvPr/>
              </p:nvSpPr>
              <p:spPr>
                <a:xfrm>
                  <a:off x="6258030" y="1291228"/>
                  <a:ext cx="914400" cy="2543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merican Typewriter" panose="02090604020004020304" pitchFamily="18" charset="77"/>
                    </a:rPr>
                    <a:t>Cluster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3D9248-2D7A-1747-839A-6BC7E790B9A0}"/>
                  </a:ext>
                </a:extLst>
              </p:cNvPr>
              <p:cNvGrpSpPr/>
              <p:nvPr/>
            </p:nvGrpSpPr>
            <p:grpSpPr>
              <a:xfrm>
                <a:off x="1951690" y="1815688"/>
                <a:ext cx="1689210" cy="922329"/>
                <a:chOff x="1989599" y="1875969"/>
                <a:chExt cx="1689210" cy="92232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528346E-8EB9-B74F-825F-58F9F7C4374E}"/>
                    </a:ext>
                  </a:extLst>
                </p:cNvPr>
                <p:cNvSpPr/>
                <p:nvPr/>
              </p:nvSpPr>
              <p:spPr>
                <a:xfrm>
                  <a:off x="2088836" y="2247160"/>
                  <a:ext cx="1475575" cy="21867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D19AB96-CF23-7D45-9392-5B58D8E25D1E}"/>
                    </a:ext>
                  </a:extLst>
                </p:cNvPr>
                <p:cNvGrpSpPr/>
                <p:nvPr/>
              </p:nvGrpSpPr>
              <p:grpSpPr>
                <a:xfrm>
                  <a:off x="1989599" y="1875969"/>
                  <a:ext cx="1689210" cy="922329"/>
                  <a:chOff x="4911968" y="2109321"/>
                  <a:chExt cx="2379785" cy="1112130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AAA8AD1-4240-8748-8492-D8E1A2271BE9}"/>
                      </a:ext>
                    </a:extLst>
                  </p:cNvPr>
                  <p:cNvSpPr/>
                  <p:nvPr/>
                </p:nvSpPr>
                <p:spPr>
                  <a:xfrm>
                    <a:off x="4911968" y="2209144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3309D482-A183-9C4B-8614-56BA2DE41B3B}"/>
                      </a:ext>
                    </a:extLst>
                  </p:cNvPr>
                  <p:cNvSpPr/>
                  <p:nvPr/>
                </p:nvSpPr>
                <p:spPr>
                  <a:xfrm>
                    <a:off x="5940192" y="2109321"/>
                    <a:ext cx="1202989" cy="2152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Broker-1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7886EB-8FF1-BA47-B7EA-395B988ECB1D}"/>
                    </a:ext>
                  </a:extLst>
                </p:cNvPr>
                <p:cNvSpPr txBox="1"/>
                <p:nvPr/>
              </p:nvSpPr>
              <p:spPr>
                <a:xfrm>
                  <a:off x="2118403" y="2231789"/>
                  <a:ext cx="51123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T1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E7D2B0-3470-144F-8F32-494659CE5F2C}"/>
                  </a:ext>
                </a:extLst>
              </p:cNvPr>
              <p:cNvGrpSpPr/>
              <p:nvPr/>
            </p:nvGrpSpPr>
            <p:grpSpPr>
              <a:xfrm>
                <a:off x="1951690" y="2875787"/>
                <a:ext cx="1689210" cy="943064"/>
                <a:chOff x="1989599" y="3041210"/>
                <a:chExt cx="1689210" cy="94306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C7BE1-C5D0-9D41-A083-597EFCF40EEF}"/>
                    </a:ext>
                  </a:extLst>
                </p:cNvPr>
                <p:cNvSpPr/>
                <p:nvPr/>
              </p:nvSpPr>
              <p:spPr>
                <a:xfrm>
                  <a:off x="2117243" y="3447292"/>
                  <a:ext cx="1475575" cy="1716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B8B0897-B9E7-EA45-9970-810B604AF34B}"/>
                    </a:ext>
                  </a:extLst>
                </p:cNvPr>
                <p:cNvGrpSpPr/>
                <p:nvPr/>
              </p:nvGrpSpPr>
              <p:grpSpPr>
                <a:xfrm>
                  <a:off x="1989599" y="3041210"/>
                  <a:ext cx="1689210" cy="943064"/>
                  <a:chOff x="4911968" y="3491089"/>
                  <a:chExt cx="2379785" cy="113713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E3CFB2D-D068-884E-8198-B2FD1FA083B2}"/>
                      </a:ext>
                    </a:extLst>
                  </p:cNvPr>
                  <p:cNvSpPr/>
                  <p:nvPr/>
                </p:nvSpPr>
                <p:spPr>
                  <a:xfrm>
                    <a:off x="4911968" y="3615912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D74FFC5-6372-5147-AABA-09BBA92D3F1D}"/>
                      </a:ext>
                    </a:extLst>
                  </p:cNvPr>
                  <p:cNvSpPr/>
                  <p:nvPr/>
                </p:nvSpPr>
                <p:spPr>
                  <a:xfrm>
                    <a:off x="5940192" y="3491089"/>
                    <a:ext cx="1202989" cy="2441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Broker-2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624ACC1-AB90-7748-BB76-4C4B2743FC57}"/>
                    </a:ext>
                  </a:extLst>
                </p:cNvPr>
                <p:cNvSpPr txBox="1"/>
                <p:nvPr/>
              </p:nvSpPr>
              <p:spPr>
                <a:xfrm>
                  <a:off x="2112043" y="3419972"/>
                  <a:ext cx="394384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T2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91E1686-3B54-2544-BA1C-D022476BBD84}"/>
                  </a:ext>
                </a:extLst>
              </p:cNvPr>
              <p:cNvGrpSpPr/>
              <p:nvPr/>
            </p:nvGrpSpPr>
            <p:grpSpPr>
              <a:xfrm>
                <a:off x="1951690" y="3968803"/>
                <a:ext cx="1689210" cy="930120"/>
                <a:chOff x="1989599" y="4240332"/>
                <a:chExt cx="1689210" cy="93012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89BBFD5-73CF-4A48-820B-42978E7E1496}"/>
                    </a:ext>
                  </a:extLst>
                </p:cNvPr>
                <p:cNvSpPr/>
                <p:nvPr/>
              </p:nvSpPr>
              <p:spPr>
                <a:xfrm>
                  <a:off x="2134516" y="4647523"/>
                  <a:ext cx="1458301" cy="20264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1ED493-3C80-B243-8B82-E7F6FEE4BD47}"/>
                    </a:ext>
                  </a:extLst>
                </p:cNvPr>
                <p:cNvGrpSpPr/>
                <p:nvPr/>
              </p:nvGrpSpPr>
              <p:grpSpPr>
                <a:xfrm>
                  <a:off x="1989599" y="4240332"/>
                  <a:ext cx="1689210" cy="930120"/>
                  <a:chOff x="4911968" y="4913465"/>
                  <a:chExt cx="2379785" cy="112152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F162916-79DD-3F4F-9C8A-32FDEE4AF7B1}"/>
                      </a:ext>
                    </a:extLst>
                  </p:cNvPr>
                  <p:cNvSpPr/>
                  <p:nvPr/>
                </p:nvSpPr>
                <p:spPr>
                  <a:xfrm>
                    <a:off x="4911968" y="5022683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7E35DC-AC61-014F-99F0-9F08B2410433}"/>
                      </a:ext>
                    </a:extLst>
                  </p:cNvPr>
                  <p:cNvSpPr/>
                  <p:nvPr/>
                </p:nvSpPr>
                <p:spPr>
                  <a:xfrm>
                    <a:off x="5940192" y="4913465"/>
                    <a:ext cx="1197082" cy="2321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Broker-3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0FCB22-08C4-CF48-899D-B3C984E8E191}"/>
                    </a:ext>
                  </a:extLst>
                </p:cNvPr>
                <p:cNvSpPr txBox="1"/>
                <p:nvPr/>
              </p:nvSpPr>
              <p:spPr>
                <a:xfrm>
                  <a:off x="2133047" y="4625734"/>
                  <a:ext cx="39438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T3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245086-D0C0-8840-8ED9-D84C5D66A9AE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A534FC8-08CA-674D-AF0F-904472751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15F2C18-213A-6441-ACA5-49B149590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2864E39-0639-CB4D-9236-08EF5DD3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0FA6897-4BCD-C945-A86F-851BA74D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C8BD7E6-C728-8D4F-B07C-F94F6BC2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3FFD256-2DE7-1248-9A74-8139243F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E3C83EF-8272-B941-B2ED-E27F279A1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69099CB-B3CC-174C-AEAD-DD5DA5128ACC}"/>
                  </a:ext>
                </a:extLst>
              </p:cNvPr>
              <p:cNvCxnSpPr>
                <a:stCxn id="62" idx="2"/>
                <a:endCxn id="63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05F438-9421-2041-9DE6-7C21E10871C8}"/>
                </a:ext>
              </a:extLst>
            </p:cNvPr>
            <p:cNvCxnSpPr>
              <a:cxnSpLocks/>
              <a:stCxn id="58" idx="3"/>
              <a:endCxn id="54" idx="1"/>
            </p:cNvCxnSpPr>
            <p:nvPr/>
          </p:nvCxnSpPr>
          <p:spPr>
            <a:xfrm>
              <a:off x="1176726" y="1720705"/>
              <a:ext cx="1647492" cy="214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494FA12-B61F-1B4C-A989-4D92A1C0DA88}"/>
                </a:ext>
              </a:extLst>
            </p:cNvPr>
            <p:cNvCxnSpPr>
              <a:cxnSpLocks/>
              <a:stCxn id="57" idx="3"/>
              <a:endCxn id="54" idx="1"/>
            </p:cNvCxnSpPr>
            <p:nvPr/>
          </p:nvCxnSpPr>
          <p:spPr>
            <a:xfrm>
              <a:off x="1176726" y="2179127"/>
              <a:ext cx="1647492" cy="168250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7408CE-6F22-5149-8E67-C12494E2EB36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>
              <a:off x="1176726" y="2663243"/>
              <a:ext cx="1647492" cy="1198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5D48CA-47C9-3640-BA9C-45FDC4BE3EE2}"/>
                </a:ext>
              </a:extLst>
            </p:cNvPr>
            <p:cNvCxnSpPr>
              <a:cxnSpLocks/>
              <a:stCxn id="61" idx="3"/>
              <a:endCxn id="54" idx="1"/>
            </p:cNvCxnSpPr>
            <p:nvPr/>
          </p:nvCxnSpPr>
          <p:spPr>
            <a:xfrm>
              <a:off x="1176726" y="3138401"/>
              <a:ext cx="1647492" cy="7232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919349-EAE6-5E4A-9FF3-E60580FD1FFA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>
              <a:off x="1176726" y="3596823"/>
              <a:ext cx="1647492" cy="2648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3E128D6-D14D-8E4B-8BC3-A143B69F2337}"/>
                </a:ext>
              </a:extLst>
            </p:cNvPr>
            <p:cNvCxnSpPr>
              <a:cxnSpLocks/>
              <a:stCxn id="62" idx="3"/>
              <a:endCxn id="54" idx="1"/>
            </p:cNvCxnSpPr>
            <p:nvPr/>
          </p:nvCxnSpPr>
          <p:spPr>
            <a:xfrm flipV="1">
              <a:off x="1176726" y="3861630"/>
              <a:ext cx="1647492" cy="2193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B34357-6A3A-4C4D-AD77-0B132590FE6A}"/>
                </a:ext>
              </a:extLst>
            </p:cNvPr>
            <p:cNvCxnSpPr>
              <a:cxnSpLocks/>
              <a:stCxn id="63" idx="3"/>
              <a:endCxn id="54" idx="1"/>
            </p:cNvCxnSpPr>
            <p:nvPr/>
          </p:nvCxnSpPr>
          <p:spPr>
            <a:xfrm flipV="1">
              <a:off x="1173585" y="3861630"/>
              <a:ext cx="1650633" cy="21187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A6CC4D-FAF6-3146-91E0-34C06F36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6274" y="3275656"/>
              <a:ext cx="451570" cy="51608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9B16D7-236B-BC49-B7E8-2466030122D1}"/>
                </a:ext>
              </a:extLst>
            </p:cNvPr>
            <p:cNvCxnSpPr>
              <a:cxnSpLocks/>
              <a:stCxn id="54" idx="3"/>
              <a:endCxn id="72" idx="1"/>
            </p:cNvCxnSpPr>
            <p:nvPr/>
          </p:nvCxnSpPr>
          <p:spPr>
            <a:xfrm flipV="1">
              <a:off x="4879562" y="3533696"/>
              <a:ext cx="626712" cy="32793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F17F59-720C-4A41-9D42-18849151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6502" y="2607579"/>
              <a:ext cx="470071" cy="53722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C5F7A32-A99C-AC48-BF3A-27DE9198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3387" y="3896394"/>
              <a:ext cx="455764" cy="520873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CF1FBB-64DC-C945-9CEF-271DD482CE4E}"/>
                </a:ext>
              </a:extLst>
            </p:cNvPr>
            <p:cNvCxnSpPr>
              <a:cxnSpLocks/>
              <a:stCxn id="54" idx="3"/>
              <a:endCxn id="75" idx="1"/>
            </p:cNvCxnSpPr>
            <p:nvPr/>
          </p:nvCxnSpPr>
          <p:spPr>
            <a:xfrm>
              <a:off x="4879562" y="3861630"/>
              <a:ext cx="613825" cy="2952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E06B9E2-A0AB-A248-A95B-5F1AB1D79133}"/>
                </a:ext>
              </a:extLst>
            </p:cNvPr>
            <p:cNvCxnSpPr>
              <a:cxnSpLocks/>
              <a:stCxn id="54" idx="3"/>
              <a:endCxn id="74" idx="1"/>
            </p:cNvCxnSpPr>
            <p:nvPr/>
          </p:nvCxnSpPr>
          <p:spPr>
            <a:xfrm flipV="1">
              <a:off x="4879562" y="2876191"/>
              <a:ext cx="636940" cy="9854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1B70376-C135-5B40-92B1-B69905E82863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4879562" y="3861630"/>
              <a:ext cx="624615" cy="9223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ED81777-6F90-3F4F-A80C-7CA67AB8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4177" y="4523512"/>
              <a:ext cx="455764" cy="52087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0B91B4-D759-4041-BB82-8F433EB19907}"/>
              </a:ext>
            </a:extLst>
          </p:cNvPr>
          <p:cNvSpPr txBox="1"/>
          <p:nvPr/>
        </p:nvSpPr>
        <p:spPr>
          <a:xfrm>
            <a:off x="5165766" y="5225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F5DDD0-9479-2544-80D0-A6362258811E}"/>
              </a:ext>
            </a:extLst>
          </p:cNvPr>
          <p:cNvSpPr txBox="1"/>
          <p:nvPr/>
        </p:nvSpPr>
        <p:spPr>
          <a:xfrm>
            <a:off x="7884918" y="3062818"/>
            <a:ext cx="3822041" cy="378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Ordered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Clustered (Uses zookeeper)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subscribers via Consumer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Commit log makes replays possible (consumer offsets)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BCBBAC-C63D-0B49-ABDB-04BCD89F9736}"/>
              </a:ext>
            </a:extLst>
          </p:cNvPr>
          <p:cNvCxnSpPr>
            <a:cxnSpLocks/>
          </p:cNvCxnSpPr>
          <p:nvPr/>
        </p:nvCxnSpPr>
        <p:spPr>
          <a:xfrm>
            <a:off x="1591294" y="1301624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D6C0F0-BE31-8F4B-B61F-566BFEA29C69}"/>
              </a:ext>
            </a:extLst>
          </p:cNvPr>
          <p:cNvCxnSpPr>
            <a:cxnSpLocks/>
          </p:cNvCxnSpPr>
          <p:nvPr/>
        </p:nvCxnSpPr>
        <p:spPr>
          <a:xfrm>
            <a:off x="1591294" y="2244609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8D2E17-D9FC-A549-B6B1-50D4E3228138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659843" y="1791209"/>
            <a:ext cx="1219056" cy="6868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AC016-A571-6B44-AA7A-341A8F30737F}"/>
              </a:ext>
            </a:extLst>
          </p:cNvPr>
          <p:cNvCxnSpPr>
            <a:cxnSpLocks/>
          </p:cNvCxnSpPr>
          <p:nvPr/>
        </p:nvCxnSpPr>
        <p:spPr>
          <a:xfrm flipV="1">
            <a:off x="1183194" y="1802392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CF1327-ED6C-354C-9A94-0302602D3BB4}"/>
              </a:ext>
            </a:extLst>
          </p:cNvPr>
          <p:cNvCxnSpPr>
            <a:cxnSpLocks/>
          </p:cNvCxnSpPr>
          <p:nvPr/>
        </p:nvCxnSpPr>
        <p:spPr>
          <a:xfrm flipV="1">
            <a:off x="5527555" y="1833560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AB0020-F55A-C846-B50E-1202455D5FA2}"/>
              </a:ext>
            </a:extLst>
          </p:cNvPr>
          <p:cNvSpPr txBox="1"/>
          <p:nvPr/>
        </p:nvSpPr>
        <p:spPr>
          <a:xfrm>
            <a:off x="566070" y="1609477"/>
            <a:ext cx="413668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65A42F-97A9-024A-9D5C-EE5ACCC4866F}"/>
              </a:ext>
            </a:extLst>
          </p:cNvPr>
          <p:cNvSpPr txBox="1"/>
          <p:nvPr/>
        </p:nvSpPr>
        <p:spPr>
          <a:xfrm>
            <a:off x="5818598" y="1621536"/>
            <a:ext cx="599387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146C-8C21-BD46-9A8C-F3FAABA09F37}"/>
              </a:ext>
            </a:extLst>
          </p:cNvPr>
          <p:cNvSpPr/>
          <p:nvPr/>
        </p:nvSpPr>
        <p:spPr>
          <a:xfrm>
            <a:off x="4958870" y="1313135"/>
            <a:ext cx="253720" cy="91831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3E996-6695-4742-97CB-925442D98E48}"/>
              </a:ext>
            </a:extLst>
          </p:cNvPr>
          <p:cNvSpPr txBox="1"/>
          <p:nvPr/>
        </p:nvSpPr>
        <p:spPr>
          <a:xfrm rot="5400000">
            <a:off x="4961221" y="163573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FAAF53-E186-2A41-828B-22DB34879382}"/>
              </a:ext>
            </a:extLst>
          </p:cNvPr>
          <p:cNvSpPr/>
          <p:nvPr/>
        </p:nvSpPr>
        <p:spPr>
          <a:xfrm>
            <a:off x="3948836" y="1313135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E1DB92-8879-C641-AEE3-5B829FB477AB}"/>
              </a:ext>
            </a:extLst>
          </p:cNvPr>
          <p:cNvSpPr txBox="1"/>
          <p:nvPr/>
        </p:nvSpPr>
        <p:spPr>
          <a:xfrm rot="5400000">
            <a:off x="3951187" y="1660403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C6D8CAF-9AF6-1D4B-8F48-B53B904255B7}"/>
              </a:ext>
            </a:extLst>
          </p:cNvPr>
          <p:cNvSpPr/>
          <p:nvPr/>
        </p:nvSpPr>
        <p:spPr>
          <a:xfrm>
            <a:off x="2382863" y="1328235"/>
            <a:ext cx="235650" cy="91472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EE5A0B-1779-9E4B-9550-9FD2723E74A4}"/>
              </a:ext>
            </a:extLst>
          </p:cNvPr>
          <p:cNvSpPr txBox="1"/>
          <p:nvPr/>
        </p:nvSpPr>
        <p:spPr>
          <a:xfrm rot="5400000">
            <a:off x="2283646" y="1667271"/>
            <a:ext cx="49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D1C3C9-FBF4-BC43-B763-01B2A8507CAB}"/>
              </a:ext>
            </a:extLst>
          </p:cNvPr>
          <p:cNvSpPr/>
          <p:nvPr/>
        </p:nvSpPr>
        <p:spPr>
          <a:xfrm>
            <a:off x="4207810" y="1321655"/>
            <a:ext cx="226946" cy="91957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A77730-57DF-2947-A835-7B0D725CA7AB}"/>
              </a:ext>
            </a:extLst>
          </p:cNvPr>
          <p:cNvSpPr txBox="1"/>
          <p:nvPr/>
        </p:nvSpPr>
        <p:spPr>
          <a:xfrm rot="5400000">
            <a:off x="4210160" y="1668922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1D116A-80DA-594D-A5F2-ED08EF13AFAA}"/>
              </a:ext>
            </a:extLst>
          </p:cNvPr>
          <p:cNvSpPr/>
          <p:nvPr/>
        </p:nvSpPr>
        <p:spPr>
          <a:xfrm>
            <a:off x="2132593" y="131313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73D980-BDFA-BB43-8DAF-C980335B5143}"/>
              </a:ext>
            </a:extLst>
          </p:cNvPr>
          <p:cNvSpPr txBox="1"/>
          <p:nvPr/>
        </p:nvSpPr>
        <p:spPr>
          <a:xfrm rot="5400000">
            <a:off x="2012425" y="1668884"/>
            <a:ext cx="48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4E6542-97FF-0642-BA2A-BEA29B86F563}"/>
              </a:ext>
            </a:extLst>
          </p:cNvPr>
          <p:cNvSpPr/>
          <p:nvPr/>
        </p:nvSpPr>
        <p:spPr>
          <a:xfrm>
            <a:off x="1881352" y="1321655"/>
            <a:ext cx="251241" cy="902926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BE1527-3F7E-D14B-AB0D-CA7EAFA8014A}"/>
              </a:ext>
            </a:extLst>
          </p:cNvPr>
          <p:cNvSpPr txBox="1"/>
          <p:nvPr/>
        </p:nvSpPr>
        <p:spPr>
          <a:xfrm rot="5400000">
            <a:off x="1762329" y="1678928"/>
            <a:ext cx="507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52E7E2-E657-D547-94CF-8091C631706C}"/>
              </a:ext>
            </a:extLst>
          </p:cNvPr>
          <p:cNvSpPr/>
          <p:nvPr/>
        </p:nvSpPr>
        <p:spPr>
          <a:xfrm>
            <a:off x="4708601" y="1299973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88DBBC-3C14-9E4E-B7EE-31424E3B440B}"/>
              </a:ext>
            </a:extLst>
          </p:cNvPr>
          <p:cNvSpPr txBox="1"/>
          <p:nvPr/>
        </p:nvSpPr>
        <p:spPr>
          <a:xfrm rot="5400000">
            <a:off x="4710952" y="164724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EA1C8E-20F7-0549-94B9-9C8D00A0A3EA}"/>
              </a:ext>
            </a:extLst>
          </p:cNvPr>
          <p:cNvSpPr txBox="1"/>
          <p:nvPr/>
        </p:nvSpPr>
        <p:spPr>
          <a:xfrm rot="5400000">
            <a:off x="4469741" y="166727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3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ED9DFB5-08DB-A942-B954-E67962E76FE3}"/>
              </a:ext>
            </a:extLst>
          </p:cNvPr>
          <p:cNvCxnSpPr>
            <a:cxnSpLocks/>
          </p:cNvCxnSpPr>
          <p:nvPr/>
        </p:nvCxnSpPr>
        <p:spPr>
          <a:xfrm>
            <a:off x="7135557" y="3045940"/>
            <a:ext cx="0" cy="3382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5B146D3-8C54-794E-9901-B4E6500102E3}"/>
              </a:ext>
            </a:extLst>
          </p:cNvPr>
          <p:cNvCxnSpPr>
            <a:cxnSpLocks/>
          </p:cNvCxnSpPr>
          <p:nvPr/>
        </p:nvCxnSpPr>
        <p:spPr>
          <a:xfrm>
            <a:off x="7135557" y="1193457"/>
            <a:ext cx="0" cy="125286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90D9540-2A73-FD4A-9373-4C192BBB75AE}"/>
              </a:ext>
            </a:extLst>
          </p:cNvPr>
          <p:cNvSpPr txBox="1"/>
          <p:nvPr/>
        </p:nvSpPr>
        <p:spPr>
          <a:xfrm>
            <a:off x="7802570" y="1263683"/>
            <a:ext cx="3116559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Distributed Commit Log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86E6DF-B6C7-3B43-BBDD-D59C71F63073}"/>
              </a:ext>
            </a:extLst>
          </p:cNvPr>
          <p:cNvGrpSpPr/>
          <p:nvPr/>
        </p:nvGrpSpPr>
        <p:grpSpPr>
          <a:xfrm>
            <a:off x="566070" y="2653895"/>
            <a:ext cx="6155364" cy="3774808"/>
            <a:chOff x="460507" y="1604714"/>
            <a:chExt cx="6359917" cy="435929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740A20F-A73B-334D-92C7-E801299B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62" t="-1" r="79520" b="-4124"/>
            <a:stretch/>
          </p:blipFill>
          <p:spPr>
            <a:xfrm>
              <a:off x="2540382" y="1826077"/>
              <a:ext cx="293770" cy="463423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6B6339-D2F2-4645-8AE5-13926FE79107}"/>
                </a:ext>
              </a:extLst>
            </p:cNvPr>
            <p:cNvSpPr/>
            <p:nvPr/>
          </p:nvSpPr>
          <p:spPr>
            <a:xfrm>
              <a:off x="2696479" y="2520731"/>
              <a:ext cx="1633657" cy="2229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9D3B3D-F1A7-A84A-972E-E121833B3A60}"/>
                </a:ext>
              </a:extLst>
            </p:cNvPr>
            <p:cNvSpPr/>
            <p:nvPr/>
          </p:nvSpPr>
          <p:spPr>
            <a:xfrm>
              <a:off x="2696480" y="2884214"/>
              <a:ext cx="1633656" cy="2076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6CF997-F08B-8449-8C67-7F5EE245F032}"/>
                </a:ext>
              </a:extLst>
            </p:cNvPr>
            <p:cNvSpPr/>
            <p:nvPr/>
          </p:nvSpPr>
          <p:spPr>
            <a:xfrm>
              <a:off x="2696480" y="3703880"/>
              <a:ext cx="1633656" cy="1750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CD92A1-97BC-0D4E-990B-9E3C3465CC5D}"/>
                </a:ext>
              </a:extLst>
            </p:cNvPr>
            <p:cNvSpPr/>
            <p:nvPr/>
          </p:nvSpPr>
          <p:spPr>
            <a:xfrm>
              <a:off x="2715603" y="4910422"/>
              <a:ext cx="1614532" cy="2065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F0569A7-116F-1D49-B04A-CD20DB2ABF6E}"/>
                </a:ext>
              </a:extLst>
            </p:cNvPr>
            <p:cNvSpPr/>
            <p:nvPr/>
          </p:nvSpPr>
          <p:spPr>
            <a:xfrm>
              <a:off x="2715603" y="5273906"/>
              <a:ext cx="1609889" cy="1969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14D1292-E0FC-AB4D-BE23-83933DC22034}"/>
                </a:ext>
              </a:extLst>
            </p:cNvPr>
            <p:cNvGrpSpPr/>
            <p:nvPr/>
          </p:nvGrpSpPr>
          <p:grpSpPr>
            <a:xfrm>
              <a:off x="2364824" y="1604714"/>
              <a:ext cx="2275538" cy="4359295"/>
              <a:chOff x="4642339" y="1291228"/>
              <a:chExt cx="2895600" cy="515646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F38F5A0-9B33-9B43-B31C-983B5F45E51D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5017478"/>
              </a:xfrm>
              <a:prstGeom prst="rect">
                <a:avLst/>
              </a:prstGeom>
              <a:noFill/>
              <a:ln w="73025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D146841-97CA-F24C-99C6-26274E7615A3}"/>
                  </a:ext>
                </a:extLst>
              </p:cNvPr>
              <p:cNvSpPr/>
              <p:nvPr/>
            </p:nvSpPr>
            <p:spPr>
              <a:xfrm>
                <a:off x="6258030" y="1291228"/>
                <a:ext cx="914400" cy="254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CA52925-B0AE-DF48-9B0B-CD728163C8E0}"/>
                </a:ext>
              </a:extLst>
            </p:cNvPr>
            <p:cNvGrpSpPr/>
            <p:nvPr/>
          </p:nvGrpSpPr>
          <p:grpSpPr>
            <a:xfrm>
              <a:off x="2576714" y="2296334"/>
              <a:ext cx="1870179" cy="940197"/>
              <a:chOff x="4911968" y="2109322"/>
              <a:chExt cx="2379785" cy="1112128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BD65084-4702-194D-9908-C6EA2D350AF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394AF21-F3F8-F340-AF0B-2373BD5012C4}"/>
                  </a:ext>
                </a:extLst>
              </p:cNvPr>
              <p:cNvSpPr/>
              <p:nvPr/>
            </p:nvSpPr>
            <p:spPr>
              <a:xfrm>
                <a:off x="6228781" y="2109322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03385A0-062A-5C4B-B671-DCAD4207245D}"/>
                </a:ext>
              </a:extLst>
            </p:cNvPr>
            <p:cNvGrpSpPr/>
            <p:nvPr/>
          </p:nvGrpSpPr>
          <p:grpSpPr>
            <a:xfrm>
              <a:off x="2576714" y="3478375"/>
              <a:ext cx="1870179" cy="947445"/>
              <a:chOff x="4911968" y="3507519"/>
              <a:chExt cx="2379785" cy="1120701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79C31B1-9453-8D45-A4D6-39B7BA994CBD}"/>
                  </a:ext>
                </a:extLst>
              </p:cNvPr>
              <p:cNvSpPr/>
              <p:nvPr/>
            </p:nvSpPr>
            <p:spPr>
              <a:xfrm>
                <a:off x="4911968" y="361591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06DCC7C-E97D-974C-9570-BEAF1454CDEB}"/>
                  </a:ext>
                </a:extLst>
              </p:cNvPr>
              <p:cNvSpPr/>
              <p:nvPr/>
            </p:nvSpPr>
            <p:spPr>
              <a:xfrm>
                <a:off x="6207324" y="3507519"/>
                <a:ext cx="935857" cy="1638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Broker-2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A616E-731B-D543-B339-2B9DC29C972C}"/>
                </a:ext>
              </a:extLst>
            </p:cNvPr>
            <p:cNvGrpSpPr/>
            <p:nvPr/>
          </p:nvGrpSpPr>
          <p:grpSpPr>
            <a:xfrm>
              <a:off x="2576714" y="4673394"/>
              <a:ext cx="1870179" cy="941715"/>
              <a:chOff x="4911968" y="4921067"/>
              <a:chExt cx="2379785" cy="1113923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715E031-3301-7E45-81C0-DFF4A0D7D568}"/>
                  </a:ext>
                </a:extLst>
              </p:cNvPr>
              <p:cNvSpPr/>
              <p:nvPr/>
            </p:nvSpPr>
            <p:spPr>
              <a:xfrm>
                <a:off x="4911968" y="502268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0EBF171-0C4F-594B-9A16-0EAE9EAE3E07}"/>
                  </a:ext>
                </a:extLst>
              </p:cNvPr>
              <p:cNvSpPr/>
              <p:nvPr/>
            </p:nvSpPr>
            <p:spPr>
              <a:xfrm>
                <a:off x="6222873" y="4921067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Broker-3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6136E1B-40AC-024E-9D7E-F98DD02795F0}"/>
                </a:ext>
              </a:extLst>
            </p:cNvPr>
            <p:cNvSpPr txBox="1"/>
            <p:nvPr/>
          </p:nvSpPr>
          <p:spPr>
            <a:xfrm>
              <a:off x="2724818" y="250531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4F025E-E3A3-B141-9CD5-A7548635D92C}"/>
                </a:ext>
              </a:extLst>
            </p:cNvPr>
            <p:cNvSpPr txBox="1"/>
            <p:nvPr/>
          </p:nvSpPr>
          <p:spPr>
            <a:xfrm>
              <a:off x="2724817" y="2886027"/>
              <a:ext cx="1164021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E013BAD-97DD-8B43-B3EE-2B6CC6AA0E0D}"/>
                </a:ext>
              </a:extLst>
            </p:cNvPr>
            <p:cNvSpPr txBox="1"/>
            <p:nvPr/>
          </p:nvSpPr>
          <p:spPr>
            <a:xfrm>
              <a:off x="2724818" y="369704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540135B-B6EC-974C-9881-9F0475EF0D34}"/>
                </a:ext>
              </a:extLst>
            </p:cNvPr>
            <p:cNvSpPr txBox="1"/>
            <p:nvPr/>
          </p:nvSpPr>
          <p:spPr>
            <a:xfrm>
              <a:off x="2724818" y="4916172"/>
              <a:ext cx="329819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54A18E5-BC61-1443-8DFF-322DA73F6DA1}"/>
                </a:ext>
              </a:extLst>
            </p:cNvPr>
            <p:cNvSpPr txBox="1"/>
            <p:nvPr/>
          </p:nvSpPr>
          <p:spPr>
            <a:xfrm>
              <a:off x="2724818" y="5273906"/>
              <a:ext cx="1493840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7898347-F1DE-2D4A-BD0F-AE0A46E67A70}"/>
                </a:ext>
              </a:extLst>
            </p:cNvPr>
            <p:cNvGrpSpPr/>
            <p:nvPr/>
          </p:nvGrpSpPr>
          <p:grpSpPr>
            <a:xfrm>
              <a:off x="460507" y="3299570"/>
              <a:ext cx="1345980" cy="1015583"/>
              <a:chOff x="4911968" y="1997060"/>
              <a:chExt cx="2379785" cy="135000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3A173D9-80B2-784E-BD4B-26D7BE6F0F0D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A904EED-B070-6046-8D6C-1C26687540A0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Producer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513F00F-CE97-7D4F-AF6A-F4F64B623C0C}"/>
                </a:ext>
              </a:extLst>
            </p:cNvPr>
            <p:cNvSpPr txBox="1"/>
            <p:nvPr/>
          </p:nvSpPr>
          <p:spPr>
            <a:xfrm>
              <a:off x="3549789" y="2494922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67B65A9-9CD0-434C-8C4A-27BC1D9CE4FD}"/>
                </a:ext>
              </a:extLst>
            </p:cNvPr>
            <p:cNvSpPr txBox="1"/>
            <p:nvPr/>
          </p:nvSpPr>
          <p:spPr>
            <a:xfrm>
              <a:off x="3557538" y="367439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4E4D500-83A5-C348-AE21-B1DA57B3FB73}"/>
                </a:ext>
              </a:extLst>
            </p:cNvPr>
            <p:cNvSpPr txBox="1"/>
            <p:nvPr/>
          </p:nvSpPr>
          <p:spPr>
            <a:xfrm>
              <a:off x="3620877" y="4894252"/>
              <a:ext cx="752314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8493C1-2876-744D-976E-5880537E1A3D}"/>
                </a:ext>
              </a:extLst>
            </p:cNvPr>
            <p:cNvSpPr/>
            <p:nvPr/>
          </p:nvSpPr>
          <p:spPr>
            <a:xfrm>
              <a:off x="530988" y="3676605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B4A8B3-1704-804E-80B3-818A72AA60E6}"/>
                </a:ext>
              </a:extLst>
            </p:cNvPr>
            <p:cNvGrpSpPr/>
            <p:nvPr/>
          </p:nvGrpSpPr>
          <p:grpSpPr>
            <a:xfrm>
              <a:off x="5328156" y="2554429"/>
              <a:ext cx="1345980" cy="1015583"/>
              <a:chOff x="4911968" y="1997060"/>
              <a:chExt cx="2379785" cy="135000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B978CE-0C2B-4640-972A-07282464F196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0CD1F07-B6FD-6A49-8001-85C27B1A1CE8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0D41699-9006-A542-9C4A-B63D23349432}"/>
                </a:ext>
              </a:extLst>
            </p:cNvPr>
            <p:cNvSpPr/>
            <p:nvPr/>
          </p:nvSpPr>
          <p:spPr>
            <a:xfrm>
              <a:off x="5398637" y="2887231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1A577A3-94ED-9241-820C-31F76906CA3B}"/>
                </a:ext>
              </a:extLst>
            </p:cNvPr>
            <p:cNvSpPr/>
            <p:nvPr/>
          </p:nvSpPr>
          <p:spPr>
            <a:xfrm>
              <a:off x="5398637" y="3214120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C2F1E24-C934-C64A-9B6D-A7874383A64B}"/>
                </a:ext>
              </a:extLst>
            </p:cNvPr>
            <p:cNvCxnSpPr>
              <a:cxnSpLocks/>
              <a:stCxn id="151" idx="3"/>
              <a:endCxn id="142" idx="1"/>
            </p:cNvCxnSpPr>
            <p:nvPr/>
          </p:nvCxnSpPr>
          <p:spPr>
            <a:xfrm flipV="1">
              <a:off x="1695009" y="2620835"/>
              <a:ext cx="1029809" cy="114668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95E8E51-4DE9-A343-815E-FCE43D71FE5A}"/>
                </a:ext>
              </a:extLst>
            </p:cNvPr>
            <p:cNvCxnSpPr>
              <a:cxnSpLocks/>
              <a:stCxn id="133" idx="3"/>
              <a:endCxn id="153" idx="1"/>
            </p:cNvCxnSpPr>
            <p:nvPr/>
          </p:nvCxnSpPr>
          <p:spPr>
            <a:xfrm>
              <a:off x="4330136" y="2632187"/>
              <a:ext cx="1068501" cy="3459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6F32DA6-6B51-F144-A74A-D3A3DCD42215}"/>
                </a:ext>
              </a:extLst>
            </p:cNvPr>
            <p:cNvCxnSpPr>
              <a:cxnSpLocks/>
              <a:stCxn id="133" idx="3"/>
              <a:endCxn id="154" idx="1"/>
            </p:cNvCxnSpPr>
            <p:nvPr/>
          </p:nvCxnSpPr>
          <p:spPr>
            <a:xfrm>
              <a:off x="4330136" y="2632187"/>
              <a:ext cx="1068501" cy="67285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38E04BA-226C-E441-9756-D1DF03E7DB08}"/>
                </a:ext>
              </a:extLst>
            </p:cNvPr>
            <p:cNvCxnSpPr>
              <a:cxnSpLocks/>
              <a:stCxn id="134" idx="3"/>
              <a:endCxn id="153" idx="1"/>
            </p:cNvCxnSpPr>
            <p:nvPr/>
          </p:nvCxnSpPr>
          <p:spPr>
            <a:xfrm flipV="1">
              <a:off x="4330136" y="2978149"/>
              <a:ext cx="1068501" cy="987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BD4AAA0-13AA-B24E-B8B0-A421B9DFD99D}"/>
                </a:ext>
              </a:extLst>
            </p:cNvPr>
            <p:cNvCxnSpPr>
              <a:cxnSpLocks/>
              <a:stCxn id="134" idx="3"/>
              <a:endCxn id="154" idx="1"/>
            </p:cNvCxnSpPr>
            <p:nvPr/>
          </p:nvCxnSpPr>
          <p:spPr>
            <a:xfrm>
              <a:off x="4330136" y="2988019"/>
              <a:ext cx="1068501" cy="31701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2E83672-725A-774A-892D-A2C3FEFBEDDA}"/>
                </a:ext>
              </a:extLst>
            </p:cNvPr>
            <p:cNvSpPr/>
            <p:nvPr/>
          </p:nvSpPr>
          <p:spPr>
            <a:xfrm>
              <a:off x="2691836" y="4101170"/>
              <a:ext cx="1633656" cy="17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EF5A03-7B6F-0C4F-984C-9752BCBA1BC1}"/>
                </a:ext>
              </a:extLst>
            </p:cNvPr>
            <p:cNvSpPr txBox="1"/>
            <p:nvPr/>
          </p:nvSpPr>
          <p:spPr>
            <a:xfrm>
              <a:off x="2720174" y="409433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044881-006B-9C41-82E6-F82605EE5C1B}"/>
                </a:ext>
              </a:extLst>
            </p:cNvPr>
            <p:cNvSpPr txBox="1"/>
            <p:nvPr/>
          </p:nvSpPr>
          <p:spPr>
            <a:xfrm>
              <a:off x="3552894" y="407168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C001211-D394-D044-93FE-CE2FDC31C149}"/>
                </a:ext>
              </a:extLst>
            </p:cNvPr>
            <p:cNvGrpSpPr/>
            <p:nvPr/>
          </p:nvGrpSpPr>
          <p:grpSpPr>
            <a:xfrm>
              <a:off x="5328156" y="4113470"/>
              <a:ext cx="1345980" cy="1015583"/>
              <a:chOff x="4911968" y="1997060"/>
              <a:chExt cx="2379785" cy="1350005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9D08240-9D6D-3044-94E3-2CC54567772A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C09F8D9-D753-8B45-9906-F72C86E96F81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70C87EC-7EFB-CC48-A21E-112A6EC71134}"/>
                </a:ext>
              </a:extLst>
            </p:cNvPr>
            <p:cNvSpPr/>
            <p:nvPr/>
          </p:nvSpPr>
          <p:spPr>
            <a:xfrm>
              <a:off x="5398637" y="4446272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CD6309-4275-304C-A910-5EB08306171B}"/>
                </a:ext>
              </a:extLst>
            </p:cNvPr>
            <p:cNvSpPr/>
            <p:nvPr/>
          </p:nvSpPr>
          <p:spPr>
            <a:xfrm>
              <a:off x="5398637" y="4773161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1528F4B-725D-DA40-AC41-B049DE9DF618}"/>
                </a:ext>
              </a:extLst>
            </p:cNvPr>
            <p:cNvCxnSpPr>
              <a:cxnSpLocks/>
              <a:stCxn id="150" idx="3"/>
              <a:endCxn id="164" idx="1"/>
            </p:cNvCxnSpPr>
            <p:nvPr/>
          </p:nvCxnSpPr>
          <p:spPr>
            <a:xfrm flipV="1">
              <a:off x="4373191" y="4537191"/>
              <a:ext cx="1025446" cy="47257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0544C4F-D99C-E24B-8FA1-EF3A8F75A1D1}"/>
                </a:ext>
              </a:extLst>
            </p:cNvPr>
            <p:cNvCxnSpPr>
              <a:cxnSpLocks/>
              <a:stCxn id="150" idx="3"/>
              <a:endCxn id="165" idx="1"/>
            </p:cNvCxnSpPr>
            <p:nvPr/>
          </p:nvCxnSpPr>
          <p:spPr>
            <a:xfrm flipV="1">
              <a:off x="4373191" y="4864079"/>
              <a:ext cx="1025446" cy="14568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CA15917-9DA0-5841-8828-0068839D1173}"/>
                </a:ext>
              </a:extLst>
            </p:cNvPr>
            <p:cNvCxnSpPr>
              <a:cxnSpLocks/>
              <a:stCxn id="137" idx="3"/>
              <a:endCxn id="164" idx="1"/>
            </p:cNvCxnSpPr>
            <p:nvPr/>
          </p:nvCxnSpPr>
          <p:spPr>
            <a:xfrm flipV="1">
              <a:off x="4325492" y="4537190"/>
              <a:ext cx="1073145" cy="8351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C70E45D2-6B12-3647-9438-0B02B1EC7187}"/>
                </a:ext>
              </a:extLst>
            </p:cNvPr>
            <p:cNvCxnSpPr>
              <a:cxnSpLocks/>
              <a:stCxn id="137" idx="3"/>
              <a:endCxn id="165" idx="1"/>
            </p:cNvCxnSpPr>
            <p:nvPr/>
          </p:nvCxnSpPr>
          <p:spPr>
            <a:xfrm flipV="1">
              <a:off x="4325492" y="4864079"/>
              <a:ext cx="1073145" cy="50828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5279AE-7F5C-6544-98EA-566D03628F87}"/>
                </a:ext>
              </a:extLst>
            </p:cNvPr>
            <p:cNvSpPr/>
            <p:nvPr/>
          </p:nvSpPr>
          <p:spPr>
            <a:xfrm>
              <a:off x="530988" y="3995879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86FF907-F8FA-5A40-9A50-4769F6CD69B5}"/>
                </a:ext>
              </a:extLst>
            </p:cNvPr>
            <p:cNvCxnSpPr>
              <a:cxnSpLocks/>
              <a:stCxn id="170" idx="3"/>
              <a:endCxn id="145" idx="1"/>
            </p:cNvCxnSpPr>
            <p:nvPr/>
          </p:nvCxnSpPr>
          <p:spPr>
            <a:xfrm>
              <a:off x="1695009" y="4086798"/>
              <a:ext cx="1029809" cy="9448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3AC2A9D-7509-414C-B8A8-AF1153C93B17}"/>
                </a:ext>
              </a:extLst>
            </p:cNvPr>
            <p:cNvSpPr/>
            <p:nvPr/>
          </p:nvSpPr>
          <p:spPr>
            <a:xfrm>
              <a:off x="5162856" y="2454906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15B9E9C-AD4B-B047-A623-43287EF1A6AF}"/>
                </a:ext>
              </a:extLst>
            </p:cNvPr>
            <p:cNvSpPr/>
            <p:nvPr/>
          </p:nvSpPr>
          <p:spPr>
            <a:xfrm>
              <a:off x="5151507" y="4014962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3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2320C3-40F9-1144-AAA4-B5AD6E25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49014"/>
            <a:ext cx="6228095" cy="175664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E4A0D46-73E0-CE46-90C3-3B596BC0DAA7}"/>
              </a:ext>
            </a:extLst>
          </p:cNvPr>
          <p:cNvCxnSpPr>
            <a:cxnSpLocks/>
          </p:cNvCxnSpPr>
          <p:nvPr/>
        </p:nvCxnSpPr>
        <p:spPr>
          <a:xfrm>
            <a:off x="6980109" y="1272004"/>
            <a:ext cx="0" cy="5034455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E8D155-CBCA-C241-9BCB-8FA275D5204F}"/>
              </a:ext>
            </a:extLst>
          </p:cNvPr>
          <p:cNvSpPr txBox="1"/>
          <p:nvPr/>
        </p:nvSpPr>
        <p:spPr>
          <a:xfrm>
            <a:off x="7536845" y="1272004"/>
            <a:ext cx="4011478" cy="503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merican Typewriter" panose="02090604020004020304" pitchFamily="18" charset="77"/>
              </a:rPr>
              <a:t>Partitions</a:t>
            </a:r>
            <a:r>
              <a:rPr lang="en-US" dirty="0">
                <a:latin typeface="American Typewriter" panose="02090604020004020304" pitchFamily="18" charset="77"/>
              </a:rPr>
              <a:t> and </a:t>
            </a:r>
            <a:r>
              <a:rPr lang="en-US" b="1" dirty="0">
                <a:latin typeface="American Typewriter" panose="02090604020004020304" pitchFamily="18" charset="77"/>
              </a:rPr>
              <a:t>Consumer Offsets</a:t>
            </a:r>
            <a:r>
              <a:rPr lang="en-US" dirty="0">
                <a:latin typeface="American Typewriter" panose="02090604020004020304" pitchFamily="18" charset="77"/>
              </a:rPr>
              <a:t> are the best features of Kafka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can live on the same node or different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consumers &amp; producers can consume and produce simultaneously 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are also 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make replays possible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4C43DE-0698-A94D-88E1-E1FB37B84FA2}"/>
              </a:ext>
            </a:extLst>
          </p:cNvPr>
          <p:cNvSpPr/>
          <p:nvPr/>
        </p:nvSpPr>
        <p:spPr>
          <a:xfrm>
            <a:off x="2519828" y="4295272"/>
            <a:ext cx="4181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merican Typewriter Semibold" panose="02090604020004020304" pitchFamily="18" charset="77"/>
              </a:rPr>
              <a:t>Source: </a:t>
            </a:r>
            <a:r>
              <a:rPr lang="en-US" sz="1400" dirty="0" err="1">
                <a:latin typeface="American Typewriter Semibold" panose="02090604020004020304" pitchFamily="18" charset="77"/>
              </a:rPr>
              <a:t>confluent.io</a:t>
            </a:r>
            <a:r>
              <a:rPr lang="en-US" sz="1400" dirty="0">
                <a:latin typeface="American Typewriter Semibold" panose="02090604020004020304" pitchFamily="18" charset="77"/>
              </a:rPr>
              <a:t> blog (see references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495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246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Why do I like Kafka?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Is it different than say MQ or Tibco EMS?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Not very (Theoretically)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It’s a LOG!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Everything can be persisted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Easy to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ACK’s are easily configurable per Topic – Making it 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Replays!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47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Code Kafka August 2018" id="{49D9C01A-0790-AB4C-B111-2EBCE66D441C}" vid="{1E8638F4-D05C-164C-9CA4-5C98BD2DDF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21882</TotalTime>
  <Words>1537</Words>
  <Application>Microsoft Macintosh PowerPoint</Application>
  <PresentationFormat>Widescreen</PresentationFormat>
  <Paragraphs>365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American Typewriter</vt:lpstr>
      <vt:lpstr>American Typewriter Semibold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166</cp:revision>
  <cp:lastPrinted>2018-08-01T07:40:04Z</cp:lastPrinted>
  <dcterms:created xsi:type="dcterms:W3CDTF">2018-07-14T03:58:46Z</dcterms:created>
  <dcterms:modified xsi:type="dcterms:W3CDTF">2018-08-01T07:41:05Z</dcterms:modified>
</cp:coreProperties>
</file>